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76" r:id="rId2"/>
    <p:sldId id="256" r:id="rId3"/>
    <p:sldId id="257" r:id="rId4"/>
    <p:sldId id="258" r:id="rId5"/>
    <p:sldId id="259" r:id="rId6"/>
    <p:sldId id="260" r:id="rId7"/>
    <p:sldId id="261" r:id="rId8"/>
    <p:sldId id="265" r:id="rId9"/>
    <p:sldId id="266" r:id="rId10"/>
    <p:sldId id="268" r:id="rId11"/>
    <p:sldId id="27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75B3BE8A-DCAB-494E-AFD4-C1218BC341FF}">
          <p14:sldIdLst>
            <p14:sldId id="276"/>
            <p14:sldId id="256"/>
            <p14:sldId id="257"/>
            <p14:sldId id="258"/>
            <p14:sldId id="259"/>
            <p14:sldId id="260"/>
            <p14:sldId id="261"/>
            <p14:sldId id="265"/>
            <p14:sldId id="266"/>
            <p14:sldId id="268"/>
            <p14:sldId id="27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notesMaster" Target="notesMasters/notesMaster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viewProps" Target="viewProps.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presProps" Target="pres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2/24/2023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12700" y="-3175"/>
            <a:ext cx="12204700" cy="6861175"/>
          </a:xfrm>
          <a:prstGeom prst="rect">
            <a:avLst/>
          </a:prstGeom>
          <a:noFill/>
          <a:ln w="9525">
            <a:noFill/>
          </a:ln>
        </p:spPr>
      </p:pic>
      <p:sp>
        <p:nvSpPr>
          <p:cNvPr id="2051" name="Rectangle 3"/>
          <p:cNvSpPr>
            <a:spLocks noGrp="1" noChangeArrowheads="1"/>
          </p:cNvSpPr>
          <p:nvPr>
            <p:ph type="ctrTitle"/>
          </p:nvPr>
        </p:nvSpPr>
        <p:spPr>
          <a:xfrm>
            <a:off x="2063751" y="1125538"/>
            <a:ext cx="9211733" cy="1082675"/>
          </a:xfrm>
        </p:spPr>
        <p:txBody>
          <a:bodyPr/>
          <a:lstStyle>
            <a:lvl1pPr algn="r">
              <a:defRPr/>
            </a:lvl1pPr>
          </a:lstStyle>
          <a:p>
            <a:pPr lvl="0"/>
            <a:r>
              <a:rPr lang="en-US" altLang="zh-CN" noProof="0"/>
              <a:t>Click to edit Master title style</a:t>
            </a:r>
          </a:p>
        </p:txBody>
      </p:sp>
      <p:sp>
        <p:nvSpPr>
          <p:cNvPr id="2052" name="Rectangle 4"/>
          <p:cNvSpPr>
            <a:spLocks noGrp="1" noChangeArrowheads="1"/>
          </p:cNvSpPr>
          <p:nvPr>
            <p:ph type="subTitle" idx="1"/>
          </p:nvPr>
        </p:nvSpPr>
        <p:spPr>
          <a:xfrm>
            <a:off x="2063751" y="2351088"/>
            <a:ext cx="9218083" cy="1752600"/>
          </a:xfrm>
        </p:spPr>
        <p:txBody>
          <a:bodyPr/>
          <a:lstStyle>
            <a:lvl1pPr marL="0" indent="0" algn="r">
              <a:buFontTx/>
              <a:buNone/>
              <a:defRPr>
                <a:solidFill>
                  <a:schemeClr val="bg1"/>
                </a:solidFill>
              </a:defRPr>
            </a:lvl1pPr>
          </a:lstStyle>
          <a:p>
            <a:pPr lvl="0"/>
            <a:r>
              <a:rPr lang="en-US" altLang="zh-CN" noProof="0"/>
              <a:t>Click to edit Master subtitle style</a:t>
            </a:r>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63A1C593-65D0-4073-BCC9-577B9352EA97}" type="datetimeFigureOut">
              <a:rPr lang="en-US" smtClean="0"/>
              <a:t>2/24/2023</a:t>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9B618960-8005-486C-9A75-10CB2AAC16F9}" type="slidenum">
              <a:rPr lang="en-US" smtClean="0"/>
              <a:t>‹#›</a:t>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7475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7475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7"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2/24/2023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2/24/2023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2/24/2023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e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p:cNvPicPr>
            <a:picLocks noChangeAspect="1"/>
          </p:cNvPicPr>
          <p:nvPr/>
        </p:nvPicPr>
        <p:blipFill>
          <a:blip r:embed="rId13"/>
          <a:stretch>
            <a:fillRect/>
          </a:stretch>
        </p:blipFill>
        <p:spPr>
          <a:xfrm>
            <a:off x="0" y="0"/>
            <a:ext cx="12198351" cy="6861175"/>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lstStyle/>
          <a:p>
            <a:pPr lvl="0"/>
            <a:r>
              <a:rPr lang="en-US" altLang="zh-CN" dirty="0"/>
              <a:t>Click to edit Master title style</a:t>
            </a:r>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63A1C593-65D0-4073-BCC9-577B9352EA97}" type="datetimeFigureOut">
              <a:rPr lang="en-US" smtClean="0"/>
              <a:t>2/24/2023</a:t>
            </a:fld>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a:solidFill>
            <a:schemeClr val="bg1"/>
          </a:solidFill>
          <a:latin typeface="+mj-lt"/>
          <a:ea typeface="+mj-ea"/>
          <a:cs typeface="+mj-cs"/>
        </a:defRPr>
      </a:lvl1pPr>
      <a:lvl2pPr algn="l"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4.xml" /></Relationships>
</file>

<file path=ppt/slides/_rels/slide10.xml.rels><?xml version="1.0" encoding="UTF-8" standalone="yes"?>
<Relationships xmlns="http://schemas.openxmlformats.org/package/2006/relationships"><Relationship Id="rId3" Type="http://schemas.openxmlformats.org/officeDocument/2006/relationships/image" Target="../media/image18.jpeg" /><Relationship Id="rId2" Type="http://schemas.openxmlformats.org/officeDocument/2006/relationships/image" Target="../media/image17.jpeg" /><Relationship Id="rId1" Type="http://schemas.openxmlformats.org/officeDocument/2006/relationships/slideLayout" Target="../slideLayouts/slideLayout4.xml" /></Relationships>
</file>

<file path=ppt/slides/_rels/slide11.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4.xml" /></Relationships>
</file>

<file path=ppt/slides/_rels/slide5.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notesSlide" Target="../notesSlides/notesSlide1.xml" /><Relationship Id="rId1" Type="http://schemas.openxmlformats.org/officeDocument/2006/relationships/slideLayout" Target="../slideLayouts/slideLayout4.xml" /><Relationship Id="rId4" Type="http://schemas.openxmlformats.org/officeDocument/2006/relationships/image" Target="../media/image8.jpeg" /></Relationships>
</file>

<file path=ppt/slides/_rels/slide6.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image" Target="../media/image9.jpeg" /><Relationship Id="rId1" Type="http://schemas.openxmlformats.org/officeDocument/2006/relationships/slideLayout" Target="../slideLayouts/slideLayout4.xml" /></Relationships>
</file>

<file path=ppt/slides/_rels/slide7.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image" Target="../media/image11.jpeg" /><Relationship Id="rId1" Type="http://schemas.openxmlformats.org/officeDocument/2006/relationships/slideLayout" Target="../slideLayouts/slideLayout4.xml" /><Relationship Id="rId4" Type="http://schemas.openxmlformats.org/officeDocument/2006/relationships/image" Target="../media/image13.jpeg" /></Relationships>
</file>

<file path=ppt/slides/_rels/slide8.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Relationship Id="rId3" Type="http://schemas.openxmlformats.org/officeDocument/2006/relationships/image" Target="../media/image16.jpeg" /><Relationship Id="rId2" Type="http://schemas.openxmlformats.org/officeDocument/2006/relationships/image" Target="../media/image15.jpeg" /><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215"/>
            <a:ext cx="11974195" cy="1052195"/>
          </a:xfrm>
        </p:spPr>
        <p:txBody>
          <a:bodyPr/>
          <a:lstStyle/>
          <a:p>
            <a:r>
              <a:rPr lang="en-US" b="1" u="sng">
                <a:ln/>
                <a:solidFill>
                  <a:schemeClr val="tx1"/>
                </a:solidFill>
                <a:effectLst>
                  <a:outerShdw blurRad="38100" dist="19050" dir="2700000" algn="tl" rotWithShape="0">
                    <a:schemeClr val="dk1">
                      <a:alpha val="40000"/>
                    </a:schemeClr>
                  </a:outerShdw>
                </a:effectLst>
              </a:rPr>
              <a:t>DR. SHYAMA  PRASAD MUKHERJEE UNIVERSITY</a:t>
            </a:r>
          </a:p>
        </p:txBody>
      </p:sp>
      <p:sp>
        <p:nvSpPr>
          <p:cNvPr id="7" name="Content Placeholder 6"/>
          <p:cNvSpPr>
            <a:spLocks noGrp="1"/>
          </p:cNvSpPr>
          <p:nvPr>
            <p:ph sz="half" idx="1"/>
          </p:nvPr>
        </p:nvSpPr>
        <p:spPr>
          <a:xfrm>
            <a:off x="194945" y="1120775"/>
            <a:ext cx="11779250" cy="5607050"/>
          </a:xfrm>
        </p:spPr>
        <p:txBody>
          <a:bodyPr/>
          <a:lstStyle/>
          <a:p>
            <a:pPr marL="0" indent="0">
              <a:buNone/>
            </a:pPr>
            <a:r>
              <a:rPr lang="en-US" sz="5400" b="1" u="sng" dirty="0">
                <a:gradFill>
                  <a:gsLst>
                    <a:gs pos="0">
                      <a:srgbClr val="E30000"/>
                    </a:gs>
                    <a:gs pos="100000">
                      <a:srgbClr val="760303"/>
                    </a:gs>
                  </a:gsLst>
                  <a:lin scaled="0"/>
                </a:gradFill>
                <a:effectLst>
                  <a:outerShdw blurRad="38100" dist="38100" dir="2700000" algn="tl">
                    <a:srgbClr val="000000">
                      <a:alpha val="43137"/>
                    </a:srgbClr>
                  </a:outerShdw>
                </a:effectLst>
              </a:rPr>
              <a:t>TOPIC:-</a:t>
            </a:r>
          </a:p>
          <a:p>
            <a:pPr marL="0" indent="0">
              <a:buNone/>
            </a:pPr>
            <a:r>
              <a:rPr lang="en-US" sz="6000" b="1" u="sng" dirty="0">
                <a:gradFill>
                  <a:gsLst>
                    <a:gs pos="0">
                      <a:srgbClr val="E30000"/>
                    </a:gs>
                    <a:gs pos="100000">
                      <a:srgbClr val="760303"/>
                    </a:gs>
                  </a:gsLst>
                  <a:lin scaled="0"/>
                </a:gradFill>
                <a:effectLst>
                  <a:outerShdw blurRad="38100" dist="38100" dir="2700000" algn="tl">
                    <a:srgbClr val="000000">
                      <a:alpha val="43137"/>
                    </a:srgbClr>
                  </a:outerShdw>
                </a:effectLst>
              </a:rPr>
              <a:t>Measures of improving agricultural productivity:-</a:t>
            </a:r>
          </a:p>
          <a:p>
            <a:pPr marL="0" indent="0">
              <a:buNone/>
            </a:pPr>
            <a:endParaRPr lang="en-US" sz="4000" b="1" u="sng" dirty="0">
              <a:ln/>
              <a:solidFill>
                <a:schemeClr val="accent1"/>
              </a:solidFill>
              <a:effectLst>
                <a:outerShdw blurRad="38100" dist="25400" dir="5400000" algn="ctr" rotWithShape="0">
                  <a:srgbClr val="6E747A">
                    <a:alpha val="43000"/>
                  </a:srgbClr>
                </a:outerShdw>
              </a:effectLst>
            </a:endParaRPr>
          </a:p>
          <a:p>
            <a:pPr marL="0" indent="0">
              <a:buNone/>
            </a:pPr>
            <a:r>
              <a:rPr lang="en-US" sz="4000" b="1" dirty="0">
                <a:ln/>
                <a:solidFill>
                  <a:schemeClr val="accent1"/>
                </a:solidFill>
                <a:effectLst>
                  <a:outerShdw blurRad="38100" dist="25400" dir="5400000" algn="ctr" rotWithShape="0">
                    <a:srgbClr val="6E747A">
                      <a:alpha val="43000"/>
                    </a:srgbClr>
                  </a:outerShdw>
                </a:effectLst>
              </a:rPr>
              <a:t>                     </a:t>
            </a:r>
            <a:endParaRPr lang="en-US" sz="4000" b="1" u="sng" dirty="0">
              <a:gradFill>
                <a:gsLst>
                  <a:gs pos="0">
                    <a:srgbClr val="E30000"/>
                  </a:gs>
                  <a:gs pos="100000">
                    <a:srgbClr val="760303"/>
                  </a:gs>
                </a:gsLst>
                <a:lin scaled="0"/>
              </a:gradFill>
              <a:effectLst>
                <a:outerShdw blurRad="38100" dist="38100" dir="2700000" algn="tl">
                  <a:srgbClr val="000000">
                    <a:alpha val="43137"/>
                  </a:srgbClr>
                </a:outerShdw>
              </a:effectLst>
            </a:endParaRPr>
          </a:p>
          <a:p>
            <a:pPr marL="0" indent="0">
              <a:buNone/>
            </a:pPr>
            <a:endParaRPr lang="en-US" sz="4000" b="1" u="sng" dirty="0">
              <a:gradFill>
                <a:gsLst>
                  <a:gs pos="0">
                    <a:srgbClr val="E30000"/>
                  </a:gs>
                  <a:gs pos="100000">
                    <a:srgbClr val="760303"/>
                  </a:gs>
                </a:gsLst>
                <a:lin scaled="0"/>
              </a:gradFill>
              <a:effectLst>
                <a:outerShdw blurRad="38100" dist="38100" dir="2700000" algn="tl">
                  <a:srgbClr val="000000">
                    <a:alpha val="43137"/>
                  </a:srgbClr>
                </a:outerShdw>
              </a:effectLst>
            </a:endParaRPr>
          </a:p>
          <a:p>
            <a:pPr marL="0" indent="0">
              <a:buNone/>
            </a:pPr>
            <a:endParaRPr lang="en-US" sz="4000" b="1" u="sng" dirty="0">
              <a:gradFill>
                <a:gsLst>
                  <a:gs pos="0">
                    <a:srgbClr val="E30000"/>
                  </a:gs>
                  <a:gs pos="100000">
                    <a:srgbClr val="760303"/>
                  </a:gs>
                </a:gsLst>
                <a:lin scaled="0"/>
              </a:gradFill>
              <a:effectLst>
                <a:outerShdw blurRad="38100" dist="38100" dir="2700000" algn="tl">
                  <a:srgbClr val="000000">
                    <a:alpha val="43137"/>
                  </a:srgbClr>
                </a:outerShdw>
              </a:effectLst>
            </a:endParaRPr>
          </a:p>
          <a:p>
            <a:pPr marL="0" indent="0">
              <a:buNone/>
            </a:pPr>
            <a:endParaRPr lang="en-US" sz="4000" b="1" u="sng" dirty="0">
              <a:gradFill>
                <a:gsLst>
                  <a:gs pos="0">
                    <a:srgbClr val="E30000"/>
                  </a:gs>
                  <a:gs pos="100000">
                    <a:srgbClr val="760303"/>
                  </a:gs>
                </a:gsLst>
                <a:lin scaled="0"/>
              </a:gradFill>
              <a:effectLst>
                <a:outerShdw blurRad="38100" dist="38100" dir="2700000" algn="tl">
                  <a:srgbClr val="000000">
                    <a:alpha val="43137"/>
                  </a:srgbClr>
                </a:outerShdw>
              </a:effectLst>
            </a:endParaRPr>
          </a:p>
          <a:p>
            <a:pPr marL="0" indent="0">
              <a:buNone/>
            </a:pPr>
            <a:endParaRPr lang="en-US" sz="4000" b="1" u="sng" dirty="0">
              <a:gradFill>
                <a:gsLst>
                  <a:gs pos="0">
                    <a:srgbClr val="E30000"/>
                  </a:gs>
                  <a:gs pos="100000">
                    <a:srgbClr val="760303"/>
                  </a:gs>
                </a:gsLst>
                <a:lin scaled="0"/>
              </a:gradFill>
              <a:effectLst>
                <a:outerShdw blurRad="38100" dist="38100" dir="2700000" algn="tl">
                  <a:srgbClr val="000000">
                    <a:alpha val="43137"/>
                  </a:srgbClr>
                </a:outerShdw>
              </a:effectLst>
            </a:endParaRPr>
          </a:p>
          <a:p>
            <a:pPr marL="0" indent="0">
              <a:buNone/>
            </a:pPr>
            <a:endParaRPr lang="en-US" sz="4000" b="1" u="sng" dirty="0">
              <a:gradFill>
                <a:gsLst>
                  <a:gs pos="0">
                    <a:srgbClr val="E30000"/>
                  </a:gs>
                  <a:gs pos="100000">
                    <a:srgbClr val="760303"/>
                  </a:gs>
                </a:gsLst>
                <a:lin scaled="0"/>
              </a:gradFill>
              <a:effectLst>
                <a:outerShdw blurRad="38100" dist="38100" dir="2700000" algn="tl">
                  <a:srgbClr val="000000">
                    <a:alpha val="43137"/>
                  </a:srgbClr>
                </a:outerShdw>
              </a:effectLst>
            </a:endParaRPr>
          </a:p>
        </p:txBody>
      </p:sp>
      <p:pic>
        <p:nvPicPr>
          <p:cNvPr id="8" name="Content Placeholder 7" descr="IMG-20230210-WA0017"/>
          <p:cNvPicPr>
            <a:picLocks noGrp="1" noChangeAspect="1"/>
          </p:cNvPicPr>
          <p:nvPr>
            <p:ph sz="half" idx="2"/>
          </p:nvPr>
        </p:nvPicPr>
        <p:blipFill>
          <a:blip r:embed="rId2"/>
          <a:stretch>
            <a:fillRect/>
          </a:stretch>
        </p:blipFill>
        <p:spPr>
          <a:xfrm>
            <a:off x="9376410" y="1340485"/>
            <a:ext cx="2286000" cy="23596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bodyPr>
          <a:lstStyle/>
          <a:p>
            <a:r>
              <a:rPr lang="en-IN" altLang="en-US" sz="4000" b="1">
                <a:solidFill>
                  <a:schemeClr val="tx1"/>
                </a:solidFill>
                <a:effectLst>
                  <a:outerShdw blurRad="38100" dist="38100" dir="2700000" algn="tl">
                    <a:srgbClr val="000000">
                      <a:alpha val="43137"/>
                    </a:srgbClr>
                  </a:outerShdw>
                </a:effectLst>
              </a:rPr>
              <a:t>12. </a:t>
            </a:r>
            <a:r>
              <a:rPr lang="en-IN" altLang="en-US" sz="4000" b="1" u="sng">
                <a:solidFill>
                  <a:schemeClr val="tx1"/>
                </a:solidFill>
                <a:effectLst>
                  <a:outerShdw blurRad="38100" dist="38100" dir="2700000" algn="tl">
                    <a:srgbClr val="000000">
                      <a:alpha val="43137"/>
                    </a:srgbClr>
                  </a:outerShdw>
                </a:effectLst>
              </a:rPr>
              <a:t>Farmers Education:- </a:t>
            </a:r>
          </a:p>
        </p:txBody>
      </p:sp>
      <p:sp>
        <p:nvSpPr>
          <p:cNvPr id="3" name="Content Placeholder 2"/>
          <p:cNvSpPr>
            <a:spLocks noGrp="1"/>
          </p:cNvSpPr>
          <p:nvPr>
            <p:ph sz="half" idx="1"/>
          </p:nvPr>
        </p:nvSpPr>
        <p:spPr>
          <a:xfrm>
            <a:off x="609600" y="848360"/>
            <a:ext cx="7853680" cy="7247890"/>
          </a:xfrm>
        </p:spPr>
        <p:txBody>
          <a:bodyPr/>
          <a:lstStyle/>
          <a:p>
            <a:pPr marL="0" indent="0">
              <a:buNone/>
            </a:pPr>
            <a:r>
              <a:rPr lang="en-IN" altLang="en-US" sz="2000">
                <a:gradFill>
                  <a:gsLst>
                    <a:gs pos="0">
                      <a:srgbClr val="E30000"/>
                    </a:gs>
                    <a:gs pos="100000">
                      <a:srgbClr val="760303"/>
                    </a:gs>
                  </a:gsLst>
                  <a:lin scaled="0"/>
                </a:gradFill>
                <a:effectLst>
                  <a:outerShdw blurRad="38100" dist="38100" dir="2700000" algn="tl">
                    <a:srgbClr val="000000">
                      <a:alpha val="43137"/>
                    </a:srgbClr>
                  </a:outerShdw>
                </a:effectLst>
              </a:rPr>
              <a:t>Farmers have to be educated to utilize their resources in an optimum manner. Eduaction of an integrated and efficient management of land and water resources is neded to avoid the problem of land degradation. Education supplements better skilled management for raising the level of productivity. Better agriculture research for soil testing and conservation is needed. Suitable agro-climate regional planning is also required to increase the agriculture productivity in India.</a:t>
            </a:r>
          </a:p>
          <a:p>
            <a:pPr marL="0" indent="0">
              <a:buNone/>
            </a:pPr>
            <a:r>
              <a:rPr lang="en-IN" altLang="en-US" sz="4000" b="1">
                <a:solidFill>
                  <a:schemeClr val="tx1"/>
                </a:solidFill>
                <a:effectLst>
                  <a:outerShdw blurRad="38100" dist="38100" dir="2700000" algn="tl">
                    <a:srgbClr val="000000">
                      <a:alpha val="43137"/>
                    </a:srgbClr>
                  </a:outerShdw>
                </a:effectLst>
              </a:rPr>
              <a:t>13. </a:t>
            </a:r>
            <a:r>
              <a:rPr lang="en-IN" altLang="en-US" sz="4000" b="1" u="sng">
                <a:solidFill>
                  <a:schemeClr val="tx1"/>
                </a:solidFill>
                <a:effectLst>
                  <a:outerShdw blurRad="38100" dist="38100" dir="2700000" algn="tl">
                    <a:srgbClr val="000000">
                      <a:alpha val="43137"/>
                    </a:srgbClr>
                  </a:outerShdw>
                </a:effectLst>
              </a:rPr>
              <a:t>Improving the Returns to Farmers:-</a:t>
            </a:r>
          </a:p>
          <a:p>
            <a:pPr marL="0" indent="0">
              <a:buNone/>
            </a:pPr>
            <a:r>
              <a:rPr lang="en-IN" altLang="en-US" sz="2000" b="1">
                <a:gradFill>
                  <a:gsLst>
                    <a:gs pos="0">
                      <a:srgbClr val="E30000"/>
                    </a:gs>
                    <a:gs pos="100000">
                      <a:srgbClr val="760303"/>
                    </a:gs>
                  </a:gsLst>
                  <a:lin scaled="0"/>
                </a:gradFill>
                <a:effectLst>
                  <a:outerShdw blurRad="38100" dist="38100" dir="2700000" algn="tl">
                    <a:srgbClr val="000000">
                      <a:alpha val="43137"/>
                    </a:srgbClr>
                  </a:outerShdw>
                </a:effectLst>
              </a:rPr>
              <a:t>For this,both price measures and non- price measures have to be implemented. Raising minimum support prices for the crops, giving necessary subsidies for agriculture inputs, provindin crop insurance facility, reducing the population pressure on land by increasing non-farm economic activities and introducing managerial concepts in agriculture definitely help to increase agriculture productivity.</a:t>
            </a:r>
          </a:p>
        </p:txBody>
      </p:sp>
      <p:pic>
        <p:nvPicPr>
          <p:cNvPr id="4" name="Content Placeholder 3" descr="WhatsApp Image 2023-02-10 at 12.51.08"/>
          <p:cNvPicPr>
            <a:picLocks noGrp="1" noChangeAspect="1"/>
          </p:cNvPicPr>
          <p:nvPr>
            <p:ph sz="half" idx="2"/>
          </p:nvPr>
        </p:nvPicPr>
        <p:blipFill>
          <a:blip r:embed="rId2"/>
          <a:stretch>
            <a:fillRect/>
          </a:stretch>
        </p:blipFill>
        <p:spPr>
          <a:xfrm>
            <a:off x="8462645" y="4105275"/>
            <a:ext cx="3486785" cy="2785110"/>
          </a:xfrm>
          <a:prstGeom prst="rect">
            <a:avLst/>
          </a:prstGeom>
        </p:spPr>
      </p:pic>
      <p:pic>
        <p:nvPicPr>
          <p:cNvPr id="7" name="Picture 6" descr="WhatsApp Image 2023-02-10 at 12.51.08"/>
          <p:cNvPicPr>
            <a:picLocks noChangeAspect="1"/>
          </p:cNvPicPr>
          <p:nvPr/>
        </p:nvPicPr>
        <p:blipFill>
          <a:blip r:embed="rId3"/>
          <a:stretch>
            <a:fillRect/>
          </a:stretch>
        </p:blipFill>
        <p:spPr>
          <a:xfrm>
            <a:off x="8310880" y="857250"/>
            <a:ext cx="3637915" cy="324866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3033395" y="3814445"/>
            <a:ext cx="8549005" cy="2938780"/>
          </a:xfrm>
        </p:spPr>
        <p:txBody>
          <a:bodyPr/>
          <a:lstStyle/>
          <a:p>
            <a:r>
              <a:rPr lang="en-US" sz="9600" i="1" u="sng">
                <a:ln/>
                <a:solidFill>
                  <a:schemeClr val="tx1"/>
                </a:solidFill>
                <a:effectLst>
                  <a:outerShdw blurRad="38100" dist="38100" dir="2700000" algn="tl">
                    <a:srgbClr val="000000">
                      <a:alpha val="43137"/>
                    </a:srgbClr>
                  </a:outerShdw>
                </a:effectLst>
              </a:rPr>
              <a:t>THANK YOU...</a:t>
            </a:r>
          </a:p>
        </p:txBody>
      </p:sp>
      <p:pic>
        <p:nvPicPr>
          <p:cNvPr id="10" name="Content Placeholder 9" descr="WhatsApp Image 2023-02-10 at 12.51.10"/>
          <p:cNvPicPr>
            <a:picLocks noGrp="1" noChangeAspect="1"/>
          </p:cNvPicPr>
          <p:nvPr>
            <p:ph idx="1"/>
          </p:nvPr>
        </p:nvPicPr>
        <p:blipFill>
          <a:blip r:embed="rId2"/>
          <a:stretch>
            <a:fillRect/>
          </a:stretch>
        </p:blipFill>
        <p:spPr>
          <a:xfrm>
            <a:off x="92075" y="1250950"/>
            <a:ext cx="12355830" cy="327469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8140" y="-371158"/>
            <a:ext cx="13286100" cy="2138286"/>
          </a:xfrm>
        </p:spPr>
        <p:txBody>
          <a:bodyPr/>
          <a:lstStyle/>
          <a:p>
            <a:r>
              <a:rPr lang="en-IN" altLang="en-US" sz="6000" b="1" dirty="0">
                <a:solidFill>
                  <a:schemeClr val="tx1"/>
                </a:solidFill>
                <a:effectLst>
                  <a:outerShdw blurRad="38100" dist="38100" dir="2700000" algn="tl">
                    <a:srgbClr val="000000">
                      <a:alpha val="43137"/>
                    </a:srgbClr>
                  </a:outerShdw>
                </a:effectLst>
              </a:rPr>
              <a:t>What is Farming/</a:t>
            </a:r>
            <a:r>
              <a:rPr lang="en-IN" altLang="en-US" sz="6000" b="1" dirty="0">
                <a:ln/>
                <a:solidFill>
                  <a:schemeClr val="tx1"/>
                </a:solidFill>
                <a:effectLst>
                  <a:outerShdw blurRad="38100" dist="19050" dir="2700000" algn="tl" rotWithShape="0">
                    <a:schemeClr val="dk1">
                      <a:alpha val="40000"/>
                    </a:schemeClr>
                  </a:outerShdw>
                </a:effectLst>
              </a:rPr>
              <a:t>Agriculture</a:t>
            </a:r>
            <a:r>
              <a:rPr lang="en-IN" altLang="en-US" sz="6000" b="1" dirty="0">
                <a:solidFill>
                  <a:schemeClr val="tx1"/>
                </a:solidFill>
                <a:effectLst>
                  <a:outerShdw blurRad="38100" dist="38100" dir="2700000" algn="tl">
                    <a:srgbClr val="000000">
                      <a:alpha val="43137"/>
                    </a:srgbClr>
                  </a:outerShdw>
                </a:effectLst>
              </a:rPr>
              <a:t>?</a:t>
            </a:r>
          </a:p>
        </p:txBody>
      </p:sp>
      <p:sp>
        <p:nvSpPr>
          <p:cNvPr id="3" name="Subtitle 2"/>
          <p:cNvSpPr>
            <a:spLocks noGrp="1"/>
          </p:cNvSpPr>
          <p:nvPr>
            <p:ph type="subTitle" idx="1"/>
          </p:nvPr>
        </p:nvSpPr>
        <p:spPr>
          <a:xfrm>
            <a:off x="508000" y="1102360"/>
            <a:ext cx="7463790" cy="5511800"/>
          </a:xfrm>
        </p:spPr>
        <p:txBody>
          <a:bodyPr/>
          <a:lstStyle/>
          <a:p>
            <a:pPr>
              <a:buFont typeface="Arial" panose="020B0604020202020204" pitchFamily="34" charset="0"/>
            </a:pPr>
            <a:r>
              <a:rPr lang="en-IN" altLang="en-US" sz="2800" b="1">
                <a:gradFill>
                  <a:gsLst>
                    <a:gs pos="0">
                      <a:srgbClr val="E30000"/>
                    </a:gs>
                    <a:gs pos="100000">
                      <a:srgbClr val="760303"/>
                    </a:gs>
                  </a:gsLst>
                  <a:lin scaled="0"/>
                </a:gradFill>
                <a:effectLst>
                  <a:outerShdw blurRad="38100" dist="38100" dir="2700000" algn="tl">
                    <a:srgbClr val="000000">
                      <a:alpha val="43137"/>
                    </a:srgbClr>
                  </a:outerShdw>
                </a:effectLst>
              </a:rPr>
              <a:t>we can shortly say that “</a:t>
            </a:r>
            <a:r>
              <a:rPr lang="en-IN" altLang="en-US" sz="2800" b="1" u="sng">
                <a:gradFill>
                  <a:gsLst>
                    <a:gs pos="0">
                      <a:srgbClr val="E30000"/>
                    </a:gs>
                    <a:gs pos="100000">
                      <a:srgbClr val="760303"/>
                    </a:gs>
                  </a:gsLst>
                  <a:lin scaled="0"/>
                </a:gradFill>
                <a:effectLst>
                  <a:outerShdw blurRad="38100" dist="38100" dir="2700000" algn="tl">
                    <a:srgbClr val="000000">
                      <a:alpha val="43137"/>
                    </a:srgbClr>
                  </a:outerShdw>
                </a:effectLst>
              </a:rPr>
              <a:t>AGRICULTURE IS THE SCIENCE AND ART OF CULIVATING PLANTS AND ANIMALS LIVESTOCK”.</a:t>
            </a:r>
          </a:p>
          <a:p>
            <a:pPr marL="457200" indent="-457200">
              <a:buFont typeface="Arial" panose="020B0604020202020204" pitchFamily="34" charset="0"/>
              <a:buChar char="•"/>
            </a:pPr>
            <a:endParaRPr lang="en-IN" altLang="en-US" sz="2800" b="1" u="sng">
              <a:gradFill>
                <a:gsLst>
                  <a:gs pos="0">
                    <a:srgbClr val="E30000"/>
                  </a:gs>
                  <a:gs pos="100000">
                    <a:srgbClr val="760303"/>
                  </a:gs>
                </a:gsLst>
                <a:lin scaled="0"/>
              </a:gradFill>
              <a:effectLst>
                <a:outerShdw blurRad="38100" dist="38100" dir="2700000" algn="tl">
                  <a:srgbClr val="000000">
                    <a:alpha val="43137"/>
                  </a:srgbClr>
                </a:outerShdw>
              </a:effectLst>
            </a:endParaRPr>
          </a:p>
          <a:p>
            <a:pPr>
              <a:buFont typeface="Arial" panose="020B0604020202020204" pitchFamily="34" charset="0"/>
            </a:pPr>
            <a:r>
              <a:rPr lang="en-IN" altLang="en-US" sz="2800" b="1" u="sng">
                <a:gradFill>
                  <a:gsLst>
                    <a:gs pos="0">
                      <a:srgbClr val="E30000"/>
                    </a:gs>
                    <a:gs pos="100000">
                      <a:srgbClr val="760303"/>
                    </a:gs>
                  </a:gsLst>
                  <a:lin scaled="0"/>
                </a:gradFill>
                <a:effectLst>
                  <a:outerShdw blurRad="38100" dist="38100" dir="2700000" algn="tl">
                    <a:srgbClr val="000000">
                      <a:alpha val="43137"/>
                    </a:srgbClr>
                  </a:outerShdw>
                </a:effectLst>
              </a:rPr>
              <a:t>It is the branch of science which deals with the production of plants and animals useful to man.</a:t>
            </a:r>
          </a:p>
          <a:p>
            <a:pPr>
              <a:buFont typeface="Arial" panose="020B0604020202020204" pitchFamily="34" charset="0"/>
            </a:pPr>
            <a:endParaRPr lang="en-IN" altLang="en-US" sz="2800" b="1" u="sng">
              <a:gradFill>
                <a:gsLst>
                  <a:gs pos="0">
                    <a:srgbClr val="E30000"/>
                  </a:gs>
                  <a:gs pos="100000">
                    <a:srgbClr val="760303"/>
                  </a:gs>
                </a:gsLst>
                <a:lin scaled="0"/>
              </a:gradFill>
              <a:effectLst>
                <a:outerShdw blurRad="38100" dist="38100" dir="2700000" algn="tl">
                  <a:srgbClr val="000000">
                    <a:alpha val="43137"/>
                  </a:srgbClr>
                </a:outerShdw>
              </a:effectLst>
            </a:endParaRPr>
          </a:p>
          <a:p>
            <a:pPr lvl="0" algn="r">
              <a:buFont typeface="Arial" panose="020B0604020202020204" pitchFamily="34" charset="0"/>
            </a:pPr>
            <a:r>
              <a:rPr lang="en-IN" altLang="en-US" sz="2800" b="1" u="sng">
                <a:gradFill>
                  <a:gsLst>
                    <a:gs pos="0">
                      <a:srgbClr val="E30000"/>
                    </a:gs>
                    <a:gs pos="100000">
                      <a:srgbClr val="760303"/>
                    </a:gs>
                  </a:gsLst>
                  <a:lin scaled="0"/>
                </a:gradFill>
                <a:effectLst>
                  <a:outerShdw blurRad="38100" dist="38100" dir="2700000" algn="tl">
                    <a:srgbClr val="000000">
                      <a:alpha val="43137"/>
                    </a:srgbClr>
                  </a:outerShdw>
                </a:effectLst>
              </a:rPr>
              <a:t>Involves soil cultivation,breeding and management of crops and livestock. </a:t>
            </a:r>
          </a:p>
          <a:p>
            <a:pPr>
              <a:buFont typeface="Arial" panose="020B0604020202020204" pitchFamily="34" charset="0"/>
            </a:pPr>
            <a:endParaRPr lang="en-IN" altLang="en-US" sz="2800" b="1" u="sng">
              <a:gradFill>
                <a:gsLst>
                  <a:gs pos="0">
                    <a:srgbClr val="E30000"/>
                  </a:gs>
                  <a:gs pos="100000">
                    <a:srgbClr val="760303"/>
                  </a:gs>
                </a:gsLst>
                <a:lin scaled="0"/>
              </a:gradFill>
              <a:effectLst>
                <a:outerShdw blurRad="38100" dist="38100" dir="2700000" algn="tl">
                  <a:srgbClr val="000000">
                    <a:alpha val="43137"/>
                  </a:srgbClr>
                </a:outerShdw>
              </a:effectLst>
            </a:endParaRPr>
          </a:p>
          <a:p>
            <a:pPr>
              <a:lnSpc>
                <a:spcPct val="90000"/>
              </a:lnSpc>
              <a:buFont typeface="Arial" panose="020B0604020202020204" pitchFamily="34" charset="0"/>
            </a:pPr>
            <a:r>
              <a:rPr lang="en-IN" altLang="en-US" sz="2800" b="1" u="sng">
                <a:gradFill>
                  <a:gsLst>
                    <a:gs pos="0">
                      <a:srgbClr val="E30000"/>
                    </a:gs>
                    <a:gs pos="100000">
                      <a:srgbClr val="760303"/>
                    </a:gs>
                  </a:gsLst>
                  <a:lin scaled="0"/>
                </a:gradFill>
                <a:effectLst>
                  <a:outerShdw blurRad="38100" dist="38100" dir="2700000" algn="tl">
                    <a:srgbClr val="000000">
                      <a:alpha val="43137"/>
                    </a:srgbClr>
                  </a:outerShdw>
                </a:effectLst>
              </a:rPr>
              <a:t>    </a:t>
            </a:r>
          </a:p>
        </p:txBody>
      </p:sp>
      <p:pic>
        <p:nvPicPr>
          <p:cNvPr id="9" name="Picture 8" descr="WhatsApp Image 2023-02-10 at 12.51.09"/>
          <p:cNvPicPr>
            <a:picLocks noChangeAspect="1"/>
          </p:cNvPicPr>
          <p:nvPr/>
        </p:nvPicPr>
        <p:blipFill>
          <a:blip r:embed="rId2"/>
          <a:srcRect l="5026" t="25384" r="3807" b="5108"/>
          <a:stretch>
            <a:fillRect/>
          </a:stretch>
        </p:blipFill>
        <p:spPr>
          <a:xfrm>
            <a:off x="7971790" y="1252855"/>
            <a:ext cx="3646170" cy="367093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0500"/>
            <a:ext cx="10972800" cy="1434309"/>
          </a:xfrm>
        </p:spPr>
        <p:txBody>
          <a:bodyPr>
            <a:scene3d>
              <a:camera prst="orthographicFront"/>
              <a:lightRig rig="threePt" dir="t"/>
            </a:scene3d>
          </a:bodyPr>
          <a:lstStyle/>
          <a:p>
            <a:r>
              <a:rPr lang="en-IN" altLang="en-US" sz="4800" b="1">
                <a:solidFill>
                  <a:schemeClr val="tx1"/>
                </a:solidFill>
                <a:effectLst>
                  <a:glow rad="228600">
                    <a:schemeClr val="accent1">
                      <a:satMod val="175000"/>
                      <a:alpha val="40000"/>
                    </a:schemeClr>
                  </a:glow>
                  <a:outerShdw blurRad="38100" dist="19050" dir="2700000" algn="tl" rotWithShape="0">
                    <a:schemeClr val="dk1">
                      <a:alpha val="40000"/>
                    </a:schemeClr>
                  </a:outerShdw>
                </a:effectLst>
              </a:rPr>
              <a:t>Why productivity of agriculture is essential?</a:t>
            </a:r>
          </a:p>
        </p:txBody>
      </p:sp>
      <p:sp>
        <p:nvSpPr>
          <p:cNvPr id="3" name="Content Placeholder 2"/>
          <p:cNvSpPr>
            <a:spLocks noGrp="1"/>
          </p:cNvSpPr>
          <p:nvPr>
            <p:ph sz="half" idx="1"/>
          </p:nvPr>
        </p:nvSpPr>
        <p:spPr>
          <a:xfrm>
            <a:off x="372402" y="1515327"/>
            <a:ext cx="6268085" cy="5603240"/>
          </a:xfrm>
        </p:spPr>
        <p:txBody>
          <a:bodyPr/>
          <a:lstStyle/>
          <a:p>
            <a:pPr marL="0" indent="0">
              <a:buNone/>
            </a:pPr>
            <a:r>
              <a:rPr lang="en-IN" altLang="en-US" sz="2400">
                <a:solidFill>
                  <a:schemeClr val="accent1"/>
                </a:solidFill>
                <a:effectLst>
                  <a:outerShdw blurRad="38100" dist="25400" dir="5400000" algn="ctr" rotWithShape="0">
                    <a:srgbClr val="6E747A">
                      <a:alpha val="43000"/>
                    </a:srgbClr>
                  </a:outerShdw>
                </a:effectLst>
              </a:rPr>
              <a:t>The productivity of agriculture is essential for many reasons. Providing more food, increasing productivity affects the farming market’s growth, labour migration, and income. Increased agricultural productivity refers to the more efficient distribution of scarce resources. Learning how to improve production is a crucial aspect of productive </a:t>
            </a:r>
            <a:r>
              <a:rPr lang="en-IN" altLang="en-US" sz="2400" u="sng">
                <a:solidFill>
                  <a:schemeClr val="accent1"/>
                </a:solidFill>
                <a:effectLst>
                  <a:outerShdw blurRad="38100" dist="25400" dir="5400000" algn="ctr" rotWithShape="0">
                    <a:srgbClr val="6E747A">
                      <a:alpha val="43000"/>
                    </a:srgbClr>
                  </a:outerShdw>
                </a:effectLst>
              </a:rPr>
              <a:t>farming.</a:t>
            </a:r>
          </a:p>
          <a:p>
            <a:pPr marL="0" indent="0">
              <a:buNone/>
            </a:pPr>
            <a:r>
              <a:rPr lang="en-IN" altLang="en-US" sz="2400">
                <a:solidFill>
                  <a:schemeClr val="accent1"/>
                </a:solidFill>
                <a:effectLst>
                  <a:outerShdw blurRad="38100" dist="25400" dir="5400000" algn="ctr" rotWithShape="0">
                    <a:srgbClr val="6E747A">
                      <a:alpha val="43000"/>
                    </a:srgbClr>
                  </a:outerShdw>
                </a:effectLst>
              </a:rPr>
              <a:t>New methods and techniques have given farmers a chance to increase production and maintain their farm’s long term sustainability. So, We are here to come with information on the topic to improve</a:t>
            </a:r>
            <a:r>
              <a:rPr lang="en-IN" altLang="en-US" sz="2400" u="sng">
                <a:solidFill>
                  <a:schemeClr val="accent1"/>
                </a:solidFill>
                <a:effectLst>
                  <a:outerShdw blurRad="38100" dist="25400" dir="5400000" algn="ctr" rotWithShape="0">
                    <a:srgbClr val="6E747A">
                      <a:alpha val="43000"/>
                    </a:srgbClr>
                  </a:outerShdw>
                </a:effectLst>
              </a:rPr>
              <a:t> Agriculture Productivity.</a:t>
            </a:r>
          </a:p>
          <a:p>
            <a:pPr marL="0" indent="0">
              <a:buNone/>
            </a:pPr>
            <a:endParaRPr lang="en-IN" altLang="en-US" sz="2400" u="sng">
              <a:solidFill>
                <a:schemeClr val="accent1"/>
              </a:solidFill>
              <a:effectLst>
                <a:outerShdw blurRad="38100" dist="25400" dir="5400000" algn="ctr" rotWithShape="0">
                  <a:srgbClr val="6E747A">
                    <a:alpha val="43000"/>
                  </a:srgbClr>
                </a:outerShdw>
              </a:effectLst>
            </a:endParaRPr>
          </a:p>
        </p:txBody>
      </p:sp>
      <p:pic>
        <p:nvPicPr>
          <p:cNvPr id="4" name="Content Placeholder 3" descr="IMG-20230210-WA0019"/>
          <p:cNvPicPr>
            <a:picLocks noGrp="1" noChangeAspect="1"/>
          </p:cNvPicPr>
          <p:nvPr>
            <p:ph sz="half" idx="2"/>
          </p:nvPr>
        </p:nvPicPr>
        <p:blipFill>
          <a:blip r:embed="rId2"/>
          <a:stretch>
            <a:fillRect/>
          </a:stretch>
        </p:blipFill>
        <p:spPr>
          <a:xfrm>
            <a:off x="6868160" y="1303020"/>
            <a:ext cx="4643120" cy="530415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0500"/>
            <a:ext cx="10972800" cy="1306830"/>
          </a:xfrm>
        </p:spPr>
        <p:txBody>
          <a:bodyPr/>
          <a:lstStyle/>
          <a:p>
            <a:r>
              <a:rPr lang="en-IN" altLang="en-US" b="1">
                <a:solidFill>
                  <a:schemeClr val="tx1"/>
                </a:solidFill>
                <a:effectLst>
                  <a:outerShdw blurRad="50800" dist="38100" dir="2700000" algn="tl" rotWithShape="0">
                    <a:prstClr val="black">
                      <a:alpha val="40000"/>
                    </a:prstClr>
                  </a:outerShdw>
                  <a:reflection blurRad="6350" stA="55000" endA="300" endPos="45500" dir="5400000" sy="-100000" algn="bl" rotWithShape="0"/>
                </a:effectLst>
              </a:rPr>
              <a:t>Measures to Improve Agicultural Productivity in India:</a:t>
            </a:r>
          </a:p>
        </p:txBody>
      </p:sp>
      <p:sp>
        <p:nvSpPr>
          <p:cNvPr id="3" name="Content Placeholder 2"/>
          <p:cNvSpPr>
            <a:spLocks noGrp="1"/>
          </p:cNvSpPr>
          <p:nvPr>
            <p:ph sz="half" idx="1"/>
          </p:nvPr>
        </p:nvSpPr>
        <p:spPr>
          <a:xfrm>
            <a:off x="162560" y="1850766"/>
            <a:ext cx="5334635" cy="5361305"/>
          </a:xfrm>
        </p:spPr>
        <p:txBody>
          <a:bodyPr/>
          <a:lstStyle/>
          <a:p>
            <a:pPr marL="457200" lvl="1" indent="0" algn="l">
              <a:buNone/>
            </a:pPr>
            <a:r>
              <a:rPr lang="en-IN" altLang="en-US" sz="2000" b="1">
                <a:effectLst>
                  <a:outerShdw blurRad="38100" dist="38100" dir="2700000" algn="tl">
                    <a:srgbClr val="000000">
                      <a:alpha val="43137"/>
                    </a:srgbClr>
                  </a:outerShdw>
                </a:effectLst>
              </a:rPr>
              <a:t>1.Improving Irrigation Facilities</a:t>
            </a:r>
          </a:p>
          <a:p>
            <a:pPr marL="457200" lvl="1" indent="0" algn="l">
              <a:buNone/>
            </a:pPr>
            <a:r>
              <a:rPr lang="en-IN" altLang="en-US" sz="2000" b="1">
                <a:effectLst>
                  <a:outerShdw blurRad="38100" dist="38100" dir="2700000" algn="tl">
                    <a:srgbClr val="000000">
                      <a:alpha val="43137"/>
                    </a:srgbClr>
                  </a:outerShdw>
                </a:effectLst>
              </a:rPr>
              <a:t>2.Mechanized Agriculture</a:t>
            </a:r>
          </a:p>
          <a:p>
            <a:pPr marL="457200" lvl="1" indent="0" algn="l">
              <a:buNone/>
            </a:pPr>
            <a:r>
              <a:rPr lang="en-IN" altLang="en-US" sz="2000" b="1">
                <a:effectLst>
                  <a:outerShdw blurRad="38100" dist="38100" dir="2700000" algn="tl">
                    <a:srgbClr val="000000">
                      <a:alpha val="43137"/>
                    </a:srgbClr>
                  </a:outerShdw>
                </a:effectLst>
              </a:rPr>
              <a:t>3.Implementation of land reforms</a:t>
            </a:r>
          </a:p>
          <a:p>
            <a:pPr marL="457200" lvl="1" indent="0" algn="l">
              <a:buNone/>
            </a:pPr>
            <a:r>
              <a:rPr lang="en-IN" altLang="en-US" sz="2000" b="1">
                <a:effectLst>
                  <a:outerShdw blurRad="38100" dist="38100" dir="2700000" algn="tl">
                    <a:srgbClr val="000000">
                      <a:alpha val="43137"/>
                    </a:srgbClr>
                  </a:outerShdw>
                </a:effectLst>
              </a:rPr>
              <a:t>4.Interplant</a:t>
            </a:r>
          </a:p>
          <a:p>
            <a:pPr marL="457200" lvl="1" indent="0" algn="l">
              <a:buNone/>
            </a:pPr>
            <a:r>
              <a:rPr lang="en-IN" altLang="en-US" sz="2000" b="1">
                <a:effectLst>
                  <a:outerShdw blurRad="38100" dist="38100" dir="2700000" algn="tl">
                    <a:srgbClr val="000000">
                      <a:alpha val="43137"/>
                    </a:srgbClr>
                  </a:outerShdw>
                </a:effectLst>
              </a:rPr>
              <a:t>5. Plant more crops</a:t>
            </a:r>
          </a:p>
          <a:p>
            <a:pPr marL="457200" lvl="1" indent="0" algn="l">
              <a:buNone/>
            </a:pPr>
            <a:r>
              <a:rPr lang="en-IN" altLang="en-US" sz="2000" b="1">
                <a:effectLst>
                  <a:outerShdw blurRad="38100" dist="38100" dir="2700000" algn="tl">
                    <a:srgbClr val="000000">
                      <a:alpha val="43137"/>
                    </a:srgbClr>
                  </a:outerShdw>
                </a:effectLst>
              </a:rPr>
              <a:t>6. Plant more densely </a:t>
            </a:r>
          </a:p>
          <a:p>
            <a:pPr marL="457200" lvl="1" indent="0" algn="l">
              <a:buNone/>
            </a:pPr>
            <a:r>
              <a:rPr lang="en-IN" altLang="en-US" sz="2000" b="1">
                <a:effectLst>
                  <a:outerShdw blurRad="38100" dist="38100" dir="2700000" algn="tl">
                    <a:srgbClr val="000000">
                      <a:alpha val="43137"/>
                    </a:srgbClr>
                  </a:outerShdw>
                </a:effectLst>
              </a:rPr>
              <a:t>7.Raised beds</a:t>
            </a:r>
          </a:p>
          <a:p>
            <a:pPr marL="457200" lvl="1" indent="0" algn="l">
              <a:buNone/>
            </a:pPr>
            <a:r>
              <a:rPr lang="en-IN" altLang="en-US" sz="2000" b="1">
                <a:effectLst>
                  <a:outerShdw blurRad="38100" dist="38100" dir="2700000" algn="tl">
                    <a:srgbClr val="000000">
                      <a:alpha val="43137"/>
                    </a:srgbClr>
                  </a:outerShdw>
                </a:effectLst>
              </a:rPr>
              <a:t>8.Smart water management</a:t>
            </a:r>
          </a:p>
          <a:p>
            <a:pPr marL="457200" lvl="1" indent="0" algn="l">
              <a:buNone/>
            </a:pPr>
            <a:r>
              <a:rPr lang="en-IN" altLang="en-US" sz="2000" b="1">
                <a:effectLst>
                  <a:outerShdw blurRad="38100" dist="38100" dir="2700000" algn="tl">
                    <a:srgbClr val="000000">
                      <a:alpha val="43137"/>
                    </a:srgbClr>
                  </a:outerShdw>
                </a:effectLst>
              </a:rPr>
              <a:t>9.Use nitrogen</a:t>
            </a:r>
          </a:p>
          <a:p>
            <a:pPr marL="457200" lvl="1" indent="0" algn="l">
              <a:buNone/>
            </a:pPr>
            <a:r>
              <a:rPr lang="en-IN" altLang="en-US" sz="2000" b="1">
                <a:effectLst>
                  <a:outerShdw blurRad="38100" dist="38100" dir="2700000" algn="tl">
                    <a:srgbClr val="000000">
                      <a:alpha val="43137"/>
                    </a:srgbClr>
                  </a:outerShdw>
                </a:effectLst>
              </a:rPr>
              <a:t>10.Improve seeds</a:t>
            </a:r>
          </a:p>
          <a:p>
            <a:pPr marL="457200" lvl="1" indent="0" algn="l">
              <a:buNone/>
            </a:pPr>
            <a:r>
              <a:rPr lang="en-IN" altLang="en-US" sz="2000" b="1">
                <a:effectLst>
                  <a:outerShdw blurRad="38100" dist="38100" dir="2700000" algn="tl">
                    <a:srgbClr val="000000">
                      <a:alpha val="43137"/>
                    </a:srgbClr>
                  </a:outerShdw>
                </a:effectLst>
              </a:rPr>
              <a:t>11.Plant protection</a:t>
            </a:r>
          </a:p>
          <a:p>
            <a:pPr marL="457200" lvl="1" indent="0" algn="l">
              <a:buNone/>
            </a:pPr>
            <a:r>
              <a:rPr lang="en-IN" altLang="en-US" sz="2000" b="1">
                <a:effectLst>
                  <a:outerShdw blurRad="38100" dist="38100" dir="2700000" algn="tl">
                    <a:srgbClr val="000000">
                      <a:alpha val="43137"/>
                    </a:srgbClr>
                  </a:outerShdw>
                </a:effectLst>
              </a:rPr>
              <a:t>12.Farmers Education</a:t>
            </a:r>
          </a:p>
          <a:p>
            <a:pPr marL="457200" lvl="1" indent="0" algn="l">
              <a:buNone/>
            </a:pPr>
            <a:r>
              <a:rPr lang="en-IN" altLang="en-US" sz="2000" b="1">
                <a:effectLst>
                  <a:outerShdw blurRad="38100" dist="38100" dir="2700000" algn="tl">
                    <a:srgbClr val="000000">
                      <a:alpha val="43137"/>
                    </a:srgbClr>
                  </a:outerShdw>
                </a:effectLst>
              </a:rPr>
              <a:t>13.Institutional Reforms/arrangements</a:t>
            </a:r>
          </a:p>
          <a:p>
            <a:pPr marL="457200" lvl="1" indent="0" algn="l">
              <a:buNone/>
            </a:pPr>
            <a:endParaRPr lang="en-IN" altLang="en-US" sz="2000" b="1">
              <a:effectLst>
                <a:outerShdw blurRad="38100" dist="38100" dir="2700000" algn="tl">
                  <a:srgbClr val="000000">
                    <a:alpha val="43137"/>
                  </a:srgbClr>
                </a:outerShdw>
              </a:effectLst>
            </a:endParaRPr>
          </a:p>
          <a:p>
            <a:pPr marL="457200" lvl="1" indent="0" algn="l">
              <a:buNone/>
            </a:pPr>
            <a:endParaRPr lang="en-IN" altLang="en-US" sz="2000" b="1">
              <a:effectLst>
                <a:outerShdw blurRad="38100" dist="38100" dir="2700000" algn="tl">
                  <a:srgbClr val="000000">
                    <a:alpha val="43137"/>
                  </a:srgbClr>
                </a:outerShdw>
              </a:effectLst>
            </a:endParaRPr>
          </a:p>
          <a:p>
            <a:pPr marL="971550" lvl="1" indent="-514350" algn="l">
              <a:buAutoNum type="arabicPeriod"/>
            </a:pPr>
            <a:endParaRPr lang="en-IN" altLang="en-US" sz="2000" b="1">
              <a:effectLst>
                <a:outerShdw blurRad="38100" dist="38100" dir="2700000" algn="tl">
                  <a:srgbClr val="000000">
                    <a:alpha val="43137"/>
                  </a:srgbClr>
                </a:outerShdw>
              </a:effectLst>
            </a:endParaRPr>
          </a:p>
        </p:txBody>
      </p:sp>
      <p:pic>
        <p:nvPicPr>
          <p:cNvPr id="6" name="Content Placeholder 5" descr="IMG-20230210-WA0018"/>
          <p:cNvPicPr>
            <a:picLocks noGrp="1" noChangeAspect="1"/>
          </p:cNvPicPr>
          <p:nvPr>
            <p:ph sz="half" idx="2"/>
          </p:nvPr>
        </p:nvPicPr>
        <p:blipFill>
          <a:blip r:embed="rId2"/>
          <a:stretch>
            <a:fillRect/>
          </a:stretch>
        </p:blipFill>
        <p:spPr>
          <a:xfrm>
            <a:off x="5850460" y="1497330"/>
            <a:ext cx="5466715" cy="536067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190500"/>
            <a:ext cx="11226800" cy="582930"/>
          </a:xfrm>
        </p:spPr>
        <p:txBody>
          <a:bodyPr>
            <a:scene3d>
              <a:camera prst="orthographicFront"/>
              <a:lightRig rig="threePt" dir="t"/>
            </a:scene3d>
          </a:bodyPr>
          <a:lstStyle/>
          <a:p>
            <a:r>
              <a:rPr lang="en-IN" altLang="en-US" sz="4000" b="1">
                <a:solidFill>
                  <a:schemeClr val="tx1"/>
                </a:solidFill>
                <a:effectLst>
                  <a:outerShdw blurRad="38100" dist="19050" dir="2700000" algn="tl" rotWithShape="0">
                    <a:schemeClr val="dk1">
                      <a:alpha val="40000"/>
                    </a:schemeClr>
                  </a:outerShdw>
                </a:effectLst>
              </a:rPr>
              <a:t>1. </a:t>
            </a:r>
            <a:r>
              <a:rPr lang="en-IN" altLang="en-US" sz="4000" b="1" u="sng">
                <a:solidFill>
                  <a:schemeClr val="tx1"/>
                </a:solidFill>
                <a:effectLst>
                  <a:outerShdw blurRad="38100" dist="19050" dir="2700000" algn="tl" rotWithShape="0">
                    <a:schemeClr val="dk1">
                      <a:alpha val="40000"/>
                    </a:schemeClr>
                  </a:outerShdw>
                </a:effectLst>
              </a:rPr>
              <a:t>Improving Irrigation Facilities:-</a:t>
            </a:r>
          </a:p>
        </p:txBody>
      </p:sp>
      <p:sp>
        <p:nvSpPr>
          <p:cNvPr id="3" name="Content Placeholder 2"/>
          <p:cNvSpPr>
            <a:spLocks noGrp="1"/>
          </p:cNvSpPr>
          <p:nvPr>
            <p:ph sz="half" idx="1"/>
          </p:nvPr>
        </p:nvSpPr>
        <p:spPr>
          <a:xfrm>
            <a:off x="355600" y="1134745"/>
            <a:ext cx="7549515" cy="6567805"/>
          </a:xfrm>
        </p:spPr>
        <p:txBody>
          <a:bodyPr/>
          <a:lstStyle/>
          <a:p>
            <a:pPr marL="0" indent="0">
              <a:buNone/>
            </a:pPr>
            <a:r>
              <a:rPr lang="en-IN" altLang="en-US" sz="2000" b="1">
                <a:gradFill>
                  <a:gsLst>
                    <a:gs pos="0">
                      <a:srgbClr val="E30000"/>
                    </a:gs>
                    <a:gs pos="100000">
                      <a:srgbClr val="760303"/>
                    </a:gs>
                  </a:gsLst>
                  <a:lin scaled="0"/>
                </a:gradFill>
                <a:effectLst>
                  <a:outerShdw blurRad="38100" dist="38100" dir="2700000" algn="tl">
                    <a:srgbClr val="000000">
                      <a:alpha val="43137"/>
                    </a:srgbClr>
                  </a:outerShdw>
                </a:effectLst>
              </a:rPr>
              <a:t>Irrigation infrastructure a must to increase the agriculture productivity as irrigation facilities nearly three-fold increase in agriculture productivity per annum and per hectare. Irrigation along with improvement in power supply largely contributes to increase in productivity. Irrigation comes under the basic requirements as all time we cannot depend on rain for the Cultivation and if improper utilisation leads to loses i.e. over utilization of water for plants.</a:t>
            </a:r>
          </a:p>
          <a:p>
            <a:pPr marL="0" indent="0">
              <a:buNone/>
            </a:pPr>
            <a:r>
              <a:rPr lang="en-IN" altLang="en-US" sz="4000" b="1">
                <a:effectLst>
                  <a:outerShdw blurRad="38100" dist="38100" dir="2700000" algn="tl">
                    <a:srgbClr val="000000">
                      <a:alpha val="43137"/>
                    </a:srgbClr>
                  </a:outerShdw>
                </a:effectLst>
              </a:rPr>
              <a:t>2. </a:t>
            </a:r>
            <a:r>
              <a:rPr lang="en-IN" altLang="en-US" sz="4000" b="1" u="sng">
                <a:effectLst>
                  <a:outerShdw blurRad="38100" dist="38100" dir="2700000" algn="tl">
                    <a:srgbClr val="000000">
                      <a:alpha val="43137"/>
                    </a:srgbClr>
                  </a:outerShdw>
                </a:effectLst>
              </a:rPr>
              <a:t>Mechanized Agriculture:-</a:t>
            </a:r>
          </a:p>
          <a:p>
            <a:pPr marL="0" indent="0">
              <a:buNone/>
            </a:pPr>
            <a:r>
              <a:rPr lang="en-IN" altLang="en-US" sz="2000" b="1">
                <a:gradFill>
                  <a:gsLst>
                    <a:gs pos="0">
                      <a:srgbClr val="E30000"/>
                    </a:gs>
                    <a:gs pos="100000">
                      <a:srgbClr val="760303"/>
                    </a:gs>
                  </a:gsLst>
                  <a:lin scaled="0"/>
                </a:gradFill>
                <a:effectLst>
                  <a:outerShdw blurRad="38100" dist="38100" dir="2700000" algn="tl">
                    <a:srgbClr val="000000">
                      <a:alpha val="43137"/>
                    </a:srgbClr>
                  </a:outerShdw>
                </a:effectLst>
              </a:rPr>
              <a:t>Using of tradional methods consumes lots of time and cost (for labour) and using of improved methods leads to efficient farming and then productivity increaser.</a:t>
            </a:r>
          </a:p>
        </p:txBody>
      </p:sp>
      <p:pic>
        <p:nvPicPr>
          <p:cNvPr id="4" name="Content Placeholder 3" descr="WhatsApp Image 2023-02-10 at 13.26.51"/>
          <p:cNvPicPr>
            <a:picLocks noGrp="1" noChangeAspect="1"/>
          </p:cNvPicPr>
          <p:nvPr>
            <p:ph sz="half" idx="2"/>
          </p:nvPr>
        </p:nvPicPr>
        <p:blipFill>
          <a:blip r:embed="rId3"/>
          <a:stretch>
            <a:fillRect/>
          </a:stretch>
        </p:blipFill>
        <p:spPr>
          <a:xfrm>
            <a:off x="7802880" y="1067435"/>
            <a:ext cx="3961765" cy="2160270"/>
          </a:xfrm>
          <a:prstGeom prst="rect">
            <a:avLst/>
          </a:prstGeom>
        </p:spPr>
      </p:pic>
      <p:pic>
        <p:nvPicPr>
          <p:cNvPr id="5" name="Picture 4" descr="WhatsApp Image 2023-02-10 at 13.26.52"/>
          <p:cNvPicPr>
            <a:picLocks noChangeAspect="1"/>
          </p:cNvPicPr>
          <p:nvPr/>
        </p:nvPicPr>
        <p:blipFill>
          <a:blip r:embed="rId4"/>
          <a:stretch>
            <a:fillRect/>
          </a:stretch>
        </p:blipFill>
        <p:spPr>
          <a:xfrm>
            <a:off x="7905115" y="3710305"/>
            <a:ext cx="3859530" cy="295465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bodyPr>
          <a:lstStyle/>
          <a:p>
            <a:r>
              <a:rPr lang="en-IN" altLang="en-US" sz="4000" b="1" u="sng">
                <a:solidFill>
                  <a:schemeClr val="tx1"/>
                </a:solidFill>
                <a:effectLst/>
              </a:rPr>
              <a:t>3. Implementation of land reforms:-</a:t>
            </a:r>
          </a:p>
        </p:txBody>
      </p:sp>
      <p:sp>
        <p:nvSpPr>
          <p:cNvPr id="3" name="Content Placeholder 2"/>
          <p:cNvSpPr>
            <a:spLocks noGrp="1"/>
          </p:cNvSpPr>
          <p:nvPr>
            <p:ph sz="half" idx="1"/>
          </p:nvPr>
        </p:nvSpPr>
        <p:spPr>
          <a:xfrm>
            <a:off x="609600" y="941705"/>
            <a:ext cx="5384800" cy="6315075"/>
          </a:xfrm>
        </p:spPr>
        <p:txBody>
          <a:bodyPr/>
          <a:lstStyle/>
          <a:p>
            <a:pPr marL="0" indent="0">
              <a:buNone/>
            </a:pPr>
            <a:r>
              <a:rPr lang="en-IN" altLang="en-US" sz="2000" b="1">
                <a:gradFill>
                  <a:gsLst>
                    <a:gs pos="0">
                      <a:srgbClr val="E30000"/>
                    </a:gs>
                    <a:gs pos="100000">
                      <a:srgbClr val="760303"/>
                    </a:gs>
                  </a:gsLst>
                  <a:lin scaled="0"/>
                </a:gradFill>
                <a:effectLst>
                  <a:outerShdw blurRad="38100" dist="38100" dir="2700000" algn="tl">
                    <a:srgbClr val="000000">
                      <a:alpha val="43137"/>
                    </a:srgbClr>
                  </a:outerShdw>
                </a:effectLst>
              </a:rPr>
              <a:t>For improving the production, land reforms are the first and predominant point. Machines,tractors, and implements do land reforms. These machine have the qualities that make rugged farming areas smooth to work on the field efficiently. Working on the field is easy, that means an improvement in productivity is easy. Land reforms are the best method to increase production.</a:t>
            </a:r>
          </a:p>
          <a:p>
            <a:pPr marL="0" indent="0">
              <a:buNone/>
            </a:pPr>
            <a:r>
              <a:rPr lang="en-IN" altLang="en-US" sz="4000" b="1" u="sng">
                <a:solidFill>
                  <a:schemeClr val="tx1"/>
                </a:solidFill>
                <a:effectLst>
                  <a:outerShdw blurRad="38100" dist="19050" dir="2700000" algn="tl" rotWithShape="0">
                    <a:schemeClr val="dk1">
                      <a:alpha val="40000"/>
                    </a:schemeClr>
                  </a:outerShdw>
                </a:effectLst>
              </a:rPr>
              <a:t>4. Interplant:-</a:t>
            </a:r>
            <a:endParaRPr lang="en-IN" altLang="en-US" sz="2000" b="1">
              <a:gradFill>
                <a:gsLst>
                  <a:gs pos="0">
                    <a:srgbClr val="E30000"/>
                  </a:gs>
                  <a:gs pos="100000">
                    <a:srgbClr val="760303"/>
                  </a:gs>
                </a:gsLst>
                <a:lin scaled="0"/>
              </a:gradFill>
              <a:effectLst>
                <a:outerShdw blurRad="38100" dist="38100" dir="2700000" algn="tl">
                  <a:srgbClr val="000000">
                    <a:alpha val="43137"/>
                  </a:srgbClr>
                </a:outerShdw>
              </a:effectLst>
            </a:endParaRPr>
          </a:p>
          <a:p>
            <a:pPr marL="0" indent="0">
              <a:buNone/>
            </a:pPr>
            <a:r>
              <a:rPr lang="en-IN" altLang="en-US" sz="2000" b="1">
                <a:gradFill>
                  <a:gsLst>
                    <a:gs pos="0">
                      <a:srgbClr val="E30000"/>
                    </a:gs>
                    <a:gs pos="100000">
                      <a:srgbClr val="760303"/>
                    </a:gs>
                  </a:gsLst>
                  <a:lin scaled="0"/>
                </a:gradFill>
                <a:effectLst>
                  <a:outerShdw blurRad="38100" dist="38100" dir="2700000" algn="tl">
                    <a:srgbClr val="000000">
                      <a:alpha val="43137"/>
                    </a:srgbClr>
                  </a:outerShdw>
                </a:effectLst>
              </a:rPr>
              <a:t>Interplantion is a practice in which different crops are growing together at the same time. It is the best way to maximize the productivity of your growing space. Some crops are the best together, some not.</a:t>
            </a:r>
          </a:p>
          <a:p>
            <a:pPr marL="0" indent="0">
              <a:buNone/>
            </a:pPr>
            <a:endParaRPr lang="en-IN" altLang="en-US" sz="2000" b="1">
              <a:gradFill>
                <a:gsLst>
                  <a:gs pos="0">
                    <a:srgbClr val="E30000"/>
                  </a:gs>
                  <a:gs pos="100000">
                    <a:srgbClr val="760303"/>
                  </a:gs>
                </a:gsLst>
                <a:lin scaled="0"/>
              </a:gradFill>
              <a:effectLst>
                <a:outerShdw blurRad="38100" dist="38100" dir="2700000" algn="tl">
                  <a:srgbClr val="000000">
                    <a:alpha val="43137"/>
                  </a:srgbClr>
                </a:outerShdw>
              </a:effectLst>
            </a:endParaRPr>
          </a:p>
          <a:p>
            <a:pPr marL="0" indent="0">
              <a:buNone/>
            </a:pPr>
            <a:endParaRPr lang="en-IN" altLang="en-US" sz="2000" b="1">
              <a:gradFill>
                <a:gsLst>
                  <a:gs pos="0">
                    <a:srgbClr val="E30000"/>
                  </a:gs>
                  <a:gs pos="100000">
                    <a:srgbClr val="760303"/>
                  </a:gs>
                </a:gsLst>
                <a:lin scaled="0"/>
              </a:gradFill>
              <a:effectLst>
                <a:outerShdw blurRad="38100" dist="38100" dir="2700000" algn="tl">
                  <a:srgbClr val="000000">
                    <a:alpha val="43137"/>
                  </a:srgbClr>
                </a:outerShdw>
              </a:effectLst>
            </a:endParaRPr>
          </a:p>
          <a:p>
            <a:pPr marL="0" indent="0">
              <a:buNone/>
            </a:pPr>
            <a:endParaRPr lang="en-IN" altLang="en-US" sz="2000" b="1">
              <a:gradFill>
                <a:gsLst>
                  <a:gs pos="0">
                    <a:srgbClr val="E30000"/>
                  </a:gs>
                  <a:gs pos="100000">
                    <a:srgbClr val="760303"/>
                  </a:gs>
                </a:gsLst>
                <a:lin scaled="0"/>
              </a:gradFill>
              <a:effectLst>
                <a:outerShdw blurRad="38100" dist="38100" dir="2700000" algn="tl">
                  <a:srgbClr val="000000">
                    <a:alpha val="43137"/>
                  </a:srgbClr>
                </a:outerShdw>
              </a:effectLst>
            </a:endParaRPr>
          </a:p>
          <a:p>
            <a:pPr marL="0" indent="0">
              <a:buNone/>
            </a:pPr>
            <a:endParaRPr lang="en-IN" altLang="en-US" sz="2000" b="1">
              <a:gradFill>
                <a:gsLst>
                  <a:gs pos="0">
                    <a:srgbClr val="E30000"/>
                  </a:gs>
                  <a:gs pos="100000">
                    <a:srgbClr val="760303"/>
                  </a:gs>
                </a:gsLst>
                <a:lin scaled="0"/>
              </a:gradFill>
              <a:effectLst>
                <a:outerShdw blurRad="38100" dist="38100" dir="2700000" algn="tl">
                  <a:srgbClr val="000000">
                    <a:alpha val="43137"/>
                  </a:srgbClr>
                </a:outerShdw>
              </a:effectLst>
            </a:endParaRPr>
          </a:p>
          <a:p>
            <a:pPr marL="0" indent="0">
              <a:buNone/>
            </a:pPr>
            <a:endParaRPr lang="en-IN" altLang="en-US" sz="2000" b="1">
              <a:gradFill>
                <a:gsLst>
                  <a:gs pos="0">
                    <a:srgbClr val="E30000"/>
                  </a:gs>
                  <a:gs pos="100000">
                    <a:srgbClr val="760303"/>
                  </a:gs>
                </a:gsLst>
                <a:lin scaled="0"/>
              </a:gradFill>
              <a:effectLst>
                <a:outerShdw blurRad="38100" dist="38100" dir="2700000" algn="tl">
                  <a:srgbClr val="000000">
                    <a:alpha val="43137"/>
                  </a:srgbClr>
                </a:outerShdw>
              </a:effectLst>
            </a:endParaRPr>
          </a:p>
        </p:txBody>
      </p:sp>
      <p:pic>
        <p:nvPicPr>
          <p:cNvPr id="6" name="Content Placeholder 5" descr="IMG-20230210-WA0020"/>
          <p:cNvPicPr>
            <a:picLocks noGrp="1" noChangeAspect="1"/>
          </p:cNvPicPr>
          <p:nvPr>
            <p:ph sz="half" idx="2"/>
          </p:nvPr>
        </p:nvPicPr>
        <p:blipFill>
          <a:blip r:embed="rId2"/>
          <a:stretch>
            <a:fillRect/>
          </a:stretch>
        </p:blipFill>
        <p:spPr>
          <a:xfrm>
            <a:off x="6065520" y="941705"/>
            <a:ext cx="5322570" cy="2917825"/>
          </a:xfrm>
          <a:prstGeom prst="rect">
            <a:avLst/>
          </a:prstGeom>
        </p:spPr>
      </p:pic>
      <p:pic>
        <p:nvPicPr>
          <p:cNvPr id="9" name="Picture 8" descr="IMG-20230210-WA0021"/>
          <p:cNvPicPr>
            <a:picLocks noChangeAspect="1"/>
          </p:cNvPicPr>
          <p:nvPr/>
        </p:nvPicPr>
        <p:blipFill>
          <a:blip r:embed="rId3"/>
          <a:stretch>
            <a:fillRect/>
          </a:stretch>
        </p:blipFill>
        <p:spPr>
          <a:xfrm>
            <a:off x="6065520" y="4027805"/>
            <a:ext cx="5322570" cy="258572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sz="4000" b="1">
                <a:solidFill>
                  <a:schemeClr val="tx1"/>
                </a:solidFill>
                <a:effectLst>
                  <a:outerShdw blurRad="38100" dist="19050" dir="2700000" algn="tl" rotWithShape="0">
                    <a:schemeClr val="dk1">
                      <a:alpha val="40000"/>
                    </a:schemeClr>
                  </a:outerShdw>
                </a:effectLst>
              </a:rPr>
              <a:t>5. </a:t>
            </a:r>
            <a:r>
              <a:rPr lang="en-IN" altLang="en-US" sz="4000" b="1" u="sng">
                <a:solidFill>
                  <a:schemeClr val="tx1"/>
                </a:solidFill>
                <a:effectLst>
                  <a:outerShdw blurRad="38100" dist="19050" dir="2700000" algn="tl" rotWithShape="0">
                    <a:schemeClr val="dk1">
                      <a:alpha val="40000"/>
                    </a:schemeClr>
                  </a:outerShdw>
                </a:effectLst>
              </a:rPr>
              <a:t>Plant many crops:-</a:t>
            </a:r>
          </a:p>
        </p:txBody>
      </p:sp>
      <p:sp>
        <p:nvSpPr>
          <p:cNvPr id="3" name="Content Placeholder 2"/>
          <p:cNvSpPr>
            <a:spLocks noGrp="1"/>
          </p:cNvSpPr>
          <p:nvPr>
            <p:ph sz="half" idx="1"/>
          </p:nvPr>
        </p:nvSpPr>
        <p:spPr>
          <a:xfrm>
            <a:off x="610235" y="930910"/>
            <a:ext cx="6226175" cy="6364605"/>
          </a:xfrm>
        </p:spPr>
        <p:txBody>
          <a:bodyPr/>
          <a:lstStyle/>
          <a:p>
            <a:pPr marL="0" indent="0">
              <a:buNone/>
            </a:pPr>
            <a:r>
              <a:rPr lang="en-IN" altLang="en-US" sz="2000" b="1">
                <a:gradFill>
                  <a:gsLst>
                    <a:gs pos="0">
                      <a:srgbClr val="E30000"/>
                    </a:gs>
                    <a:gs pos="100000">
                      <a:srgbClr val="760303"/>
                    </a:gs>
                  </a:gsLst>
                  <a:lin scaled="0"/>
                </a:gradFill>
                <a:effectLst>
                  <a:outerShdw blurRad="38100" dist="38100" dir="2700000" algn="tl">
                    <a:srgbClr val="000000">
                      <a:alpha val="43137"/>
                    </a:srgbClr>
                  </a:outerShdw>
                </a:effectLst>
              </a:rPr>
              <a:t>The next method of improving productivity is to plant many crops.</a:t>
            </a:r>
          </a:p>
          <a:p>
            <a:pPr marL="0" indent="0">
              <a:buNone/>
            </a:pPr>
            <a:r>
              <a:rPr lang="en-IN" altLang="en-US" sz="4000" b="1">
                <a:solidFill>
                  <a:schemeClr val="tx1"/>
                </a:solidFill>
                <a:effectLst>
                  <a:outerShdw blurRad="38100" dist="38100" dir="2700000" algn="tl">
                    <a:srgbClr val="000000">
                      <a:alpha val="43137"/>
                    </a:srgbClr>
                  </a:outerShdw>
                </a:effectLst>
              </a:rPr>
              <a:t>6. </a:t>
            </a:r>
            <a:r>
              <a:rPr lang="en-IN" altLang="en-US" sz="4000" b="1" u="sng">
                <a:solidFill>
                  <a:schemeClr val="tx1"/>
                </a:solidFill>
                <a:effectLst>
                  <a:outerShdw blurRad="38100" dist="38100" dir="2700000" algn="tl">
                    <a:srgbClr val="000000">
                      <a:alpha val="43137"/>
                    </a:srgbClr>
                  </a:outerShdw>
                </a:effectLst>
              </a:rPr>
              <a:t>Plant more densely :-</a:t>
            </a:r>
          </a:p>
          <a:p>
            <a:pPr marL="0" indent="0">
              <a:buNone/>
            </a:pPr>
            <a:r>
              <a:rPr lang="en-IN" altLang="en-US" sz="2000" b="1">
                <a:gradFill>
                  <a:gsLst>
                    <a:gs pos="0">
                      <a:srgbClr val="E30000"/>
                    </a:gs>
                    <a:gs pos="100000">
                      <a:srgbClr val="760303"/>
                    </a:gs>
                  </a:gsLst>
                  <a:lin scaled="0"/>
                </a:gradFill>
                <a:effectLst>
                  <a:outerShdw blurRad="38100" dist="38100" dir="2700000" algn="tl">
                    <a:srgbClr val="000000">
                      <a:alpha val="43137"/>
                    </a:srgbClr>
                  </a:outerShdw>
                </a:effectLst>
              </a:rPr>
              <a:t>It is the simplest way to improve the productivity of farms, in this plant crops close together. Many farmers keep their vegetables excessively away, which leads to the abandonment of large areas growing well.</a:t>
            </a:r>
          </a:p>
          <a:p>
            <a:pPr marL="0" indent="0">
              <a:buNone/>
            </a:pPr>
            <a:r>
              <a:rPr lang="en-IN" altLang="en-US" sz="4000" b="1">
                <a:solidFill>
                  <a:schemeClr val="tx1"/>
                </a:solidFill>
                <a:effectLst>
                  <a:outerShdw blurRad="38100" dist="38100" dir="2700000" algn="tl">
                    <a:srgbClr val="000000">
                      <a:alpha val="43137"/>
                    </a:srgbClr>
                  </a:outerShdw>
                </a:effectLst>
              </a:rPr>
              <a:t>7. </a:t>
            </a:r>
            <a:r>
              <a:rPr lang="en-IN" altLang="en-US" sz="4000" b="1" u="sng">
                <a:solidFill>
                  <a:schemeClr val="tx1"/>
                </a:solidFill>
                <a:effectLst>
                  <a:outerShdw blurRad="38100" dist="38100" dir="2700000" algn="tl">
                    <a:srgbClr val="000000">
                      <a:alpha val="43137"/>
                    </a:srgbClr>
                  </a:outerShdw>
                </a:effectLst>
              </a:rPr>
              <a:t>Raised beds:-</a:t>
            </a:r>
          </a:p>
          <a:p>
            <a:pPr marL="0" indent="0">
              <a:buNone/>
            </a:pPr>
            <a:r>
              <a:rPr lang="en-IN" altLang="en-US" sz="2000" b="1">
                <a:gradFill>
                  <a:gsLst>
                    <a:gs pos="0">
                      <a:srgbClr val="E30000"/>
                    </a:gs>
                    <a:gs pos="100000">
                      <a:srgbClr val="760303"/>
                    </a:gs>
                  </a:gsLst>
                  <a:lin scaled="0"/>
                </a:gradFill>
                <a:effectLst>
                  <a:outerShdw blurRad="38100" dist="38100" dir="2700000" algn="tl">
                    <a:srgbClr val="000000">
                      <a:alpha val="43137"/>
                    </a:srgbClr>
                  </a:outerShdw>
                </a:effectLst>
              </a:rPr>
              <a:t>Traditional farming system place crops in separate rows by tractor paths, with permanent beds planting multiple rows of crops within beds of the same width. It creates dense plantations, fewer pathways, and more active growing areas. Raised beds are symbolic of improving the productivity of crops.</a:t>
            </a:r>
          </a:p>
          <a:p>
            <a:pPr marL="0" indent="0">
              <a:buNone/>
            </a:pPr>
            <a:endParaRPr lang="en-IN" altLang="en-US" sz="2000" b="1">
              <a:gradFill>
                <a:gsLst>
                  <a:gs pos="0">
                    <a:srgbClr val="E30000"/>
                  </a:gs>
                  <a:gs pos="100000">
                    <a:srgbClr val="760303"/>
                  </a:gs>
                </a:gsLst>
                <a:lin scaled="0"/>
              </a:gradFill>
              <a:effectLst>
                <a:outerShdw blurRad="38100" dist="38100" dir="2700000" algn="tl">
                  <a:srgbClr val="000000">
                    <a:alpha val="43137"/>
                  </a:srgbClr>
                </a:outerShdw>
              </a:effectLst>
            </a:endParaRPr>
          </a:p>
          <a:p>
            <a:pPr marL="0" indent="0">
              <a:buNone/>
            </a:pPr>
            <a:endParaRPr lang="en-IN" altLang="en-US" sz="2000" b="1">
              <a:gradFill>
                <a:gsLst>
                  <a:gs pos="0">
                    <a:srgbClr val="E30000"/>
                  </a:gs>
                  <a:gs pos="100000">
                    <a:srgbClr val="760303"/>
                  </a:gs>
                </a:gsLst>
                <a:lin scaled="0"/>
              </a:gradFill>
              <a:effectLst>
                <a:outerShdw blurRad="38100" dist="38100" dir="2700000" algn="tl">
                  <a:srgbClr val="000000">
                    <a:alpha val="43137"/>
                  </a:srgbClr>
                </a:outerShdw>
              </a:effectLst>
            </a:endParaRPr>
          </a:p>
          <a:p>
            <a:pPr marL="0" indent="0">
              <a:buNone/>
            </a:pPr>
            <a:endParaRPr lang="en-IN" altLang="en-US" sz="2000" b="1">
              <a:gradFill>
                <a:gsLst>
                  <a:gs pos="0">
                    <a:srgbClr val="E30000"/>
                  </a:gs>
                  <a:gs pos="100000">
                    <a:srgbClr val="760303"/>
                  </a:gs>
                </a:gsLst>
                <a:lin scaled="0"/>
              </a:gradFill>
              <a:effectLst>
                <a:outerShdw blurRad="38100" dist="38100" dir="2700000" algn="tl">
                  <a:srgbClr val="000000">
                    <a:alpha val="43137"/>
                  </a:srgbClr>
                </a:outerShdw>
              </a:effectLst>
            </a:endParaRPr>
          </a:p>
          <a:p>
            <a:pPr marL="0" indent="0">
              <a:buNone/>
            </a:pPr>
            <a:endParaRPr lang="en-IN" altLang="en-US" sz="2000" b="1">
              <a:gradFill>
                <a:gsLst>
                  <a:gs pos="0">
                    <a:srgbClr val="E30000"/>
                  </a:gs>
                  <a:gs pos="100000">
                    <a:srgbClr val="760303"/>
                  </a:gs>
                </a:gsLst>
                <a:lin scaled="0"/>
              </a:gradFill>
              <a:effectLst>
                <a:outerShdw blurRad="38100" dist="38100" dir="2700000" algn="tl">
                  <a:srgbClr val="000000">
                    <a:alpha val="43137"/>
                  </a:srgbClr>
                </a:outerShdw>
              </a:effectLst>
            </a:endParaRPr>
          </a:p>
          <a:p>
            <a:pPr marL="0" indent="0">
              <a:buNone/>
            </a:pPr>
            <a:endParaRPr lang="en-IN" altLang="en-US" sz="2000" b="1">
              <a:gradFill>
                <a:gsLst>
                  <a:gs pos="0">
                    <a:srgbClr val="E30000"/>
                  </a:gs>
                  <a:gs pos="100000">
                    <a:srgbClr val="760303"/>
                  </a:gs>
                </a:gsLst>
                <a:lin scaled="0"/>
              </a:gradFill>
              <a:effectLst>
                <a:outerShdw blurRad="38100" dist="38100" dir="2700000" algn="tl">
                  <a:srgbClr val="000000">
                    <a:alpha val="43137"/>
                  </a:srgbClr>
                </a:outerShdw>
              </a:effectLst>
            </a:endParaRPr>
          </a:p>
          <a:p>
            <a:pPr marL="0" indent="0">
              <a:buNone/>
            </a:pPr>
            <a:endParaRPr lang="en-IN" altLang="en-US" sz="2000" b="1">
              <a:gradFill>
                <a:gsLst>
                  <a:gs pos="0">
                    <a:srgbClr val="E30000"/>
                  </a:gs>
                  <a:gs pos="100000">
                    <a:srgbClr val="760303"/>
                  </a:gs>
                </a:gsLst>
                <a:lin scaled="0"/>
              </a:gradFill>
              <a:effectLst>
                <a:outerShdw blurRad="38100" dist="38100" dir="2700000" algn="tl">
                  <a:srgbClr val="000000">
                    <a:alpha val="43137"/>
                  </a:srgbClr>
                </a:outerShdw>
              </a:effectLst>
            </a:endParaRPr>
          </a:p>
          <a:p>
            <a:pPr marL="0" indent="0">
              <a:buNone/>
            </a:pPr>
            <a:endParaRPr lang="en-IN" altLang="en-US" sz="2000" b="1">
              <a:gradFill>
                <a:gsLst>
                  <a:gs pos="0">
                    <a:srgbClr val="E30000"/>
                  </a:gs>
                  <a:gs pos="100000">
                    <a:srgbClr val="760303"/>
                  </a:gs>
                </a:gsLst>
                <a:lin scaled="0"/>
              </a:gradFill>
              <a:effectLst>
                <a:outerShdw blurRad="38100" dist="38100" dir="2700000" algn="tl">
                  <a:srgbClr val="000000">
                    <a:alpha val="43137"/>
                  </a:srgbClr>
                </a:outerShdw>
              </a:effectLst>
            </a:endParaRPr>
          </a:p>
          <a:p>
            <a:pPr marL="0" indent="0">
              <a:buNone/>
            </a:pPr>
            <a:endParaRPr lang="en-IN" altLang="en-US" sz="2000" b="1">
              <a:gradFill>
                <a:gsLst>
                  <a:gs pos="0">
                    <a:srgbClr val="E30000"/>
                  </a:gs>
                  <a:gs pos="100000">
                    <a:srgbClr val="760303"/>
                  </a:gs>
                </a:gsLst>
                <a:lin scaled="0"/>
              </a:gradFill>
              <a:effectLst>
                <a:outerShdw blurRad="38100" dist="38100" dir="2700000" algn="tl">
                  <a:srgbClr val="000000">
                    <a:alpha val="43137"/>
                  </a:srgbClr>
                </a:outerShdw>
              </a:effectLst>
            </a:endParaRPr>
          </a:p>
          <a:p>
            <a:pPr marL="0" indent="0">
              <a:buNone/>
            </a:pPr>
            <a:endParaRPr lang="en-IN" altLang="en-US" sz="2000" b="1">
              <a:gradFill>
                <a:gsLst>
                  <a:gs pos="0">
                    <a:srgbClr val="E30000"/>
                  </a:gs>
                  <a:gs pos="100000">
                    <a:srgbClr val="760303"/>
                  </a:gs>
                </a:gsLst>
                <a:lin scaled="0"/>
              </a:gradFill>
              <a:effectLst>
                <a:outerShdw blurRad="38100" dist="38100" dir="2700000" algn="tl">
                  <a:srgbClr val="000000">
                    <a:alpha val="43137"/>
                  </a:srgbClr>
                </a:outerShdw>
              </a:effectLst>
            </a:endParaRPr>
          </a:p>
        </p:txBody>
      </p:sp>
      <p:pic>
        <p:nvPicPr>
          <p:cNvPr id="4" name="Content Placeholder 3" descr="IMG-20230210-WA0022"/>
          <p:cNvPicPr>
            <a:picLocks noGrp="1" noChangeAspect="1"/>
          </p:cNvPicPr>
          <p:nvPr>
            <p:ph sz="half" idx="2"/>
          </p:nvPr>
        </p:nvPicPr>
        <p:blipFill>
          <a:blip r:embed="rId2"/>
          <a:stretch>
            <a:fillRect/>
          </a:stretch>
        </p:blipFill>
        <p:spPr>
          <a:xfrm>
            <a:off x="6978650" y="1005840"/>
            <a:ext cx="4455160" cy="1419225"/>
          </a:xfrm>
          <a:prstGeom prst="rect">
            <a:avLst/>
          </a:prstGeom>
        </p:spPr>
      </p:pic>
      <p:pic>
        <p:nvPicPr>
          <p:cNvPr id="8" name="Picture 7" descr="IMG-20230210-WA0023"/>
          <p:cNvPicPr>
            <a:picLocks noChangeAspect="1"/>
          </p:cNvPicPr>
          <p:nvPr/>
        </p:nvPicPr>
        <p:blipFill>
          <a:blip r:embed="rId3"/>
          <a:stretch>
            <a:fillRect/>
          </a:stretch>
        </p:blipFill>
        <p:spPr>
          <a:xfrm>
            <a:off x="6979285" y="2324100"/>
            <a:ext cx="4454525" cy="2284095"/>
          </a:xfrm>
          <a:prstGeom prst="rect">
            <a:avLst/>
          </a:prstGeom>
        </p:spPr>
      </p:pic>
      <p:pic>
        <p:nvPicPr>
          <p:cNvPr id="9" name="Picture 8" descr="IMG-20230210-WA0024"/>
          <p:cNvPicPr>
            <a:picLocks noChangeAspect="1"/>
          </p:cNvPicPr>
          <p:nvPr/>
        </p:nvPicPr>
        <p:blipFill>
          <a:blip r:embed="rId4"/>
          <a:stretch>
            <a:fillRect/>
          </a:stretch>
        </p:blipFill>
        <p:spPr>
          <a:xfrm>
            <a:off x="6979285" y="4537075"/>
            <a:ext cx="4454525" cy="225171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bodyPr>
          <a:lstStyle/>
          <a:p>
            <a:r>
              <a:rPr lang="en-IN" altLang="en-US" sz="4000" b="1">
                <a:solidFill>
                  <a:schemeClr val="tx1"/>
                </a:solidFill>
                <a:effectLst>
                  <a:outerShdw blurRad="38100" dist="38100" dir="2700000" algn="tl">
                    <a:srgbClr val="000000">
                      <a:alpha val="43137"/>
                    </a:srgbClr>
                  </a:outerShdw>
                </a:effectLst>
              </a:rPr>
              <a:t>8. </a:t>
            </a:r>
            <a:r>
              <a:rPr lang="en-IN" altLang="en-US" sz="4000" b="1" u="sng">
                <a:solidFill>
                  <a:schemeClr val="tx1"/>
                </a:solidFill>
                <a:effectLst>
                  <a:outerShdw blurRad="38100" dist="38100" dir="2700000" algn="tl">
                    <a:srgbClr val="000000">
                      <a:alpha val="43137"/>
                    </a:srgbClr>
                  </a:outerShdw>
                </a:effectLst>
              </a:rPr>
              <a:t>Smart water management:-</a:t>
            </a:r>
          </a:p>
        </p:txBody>
      </p:sp>
      <p:sp>
        <p:nvSpPr>
          <p:cNvPr id="3" name="Content Placeholder 2"/>
          <p:cNvSpPr>
            <a:spLocks noGrp="1"/>
          </p:cNvSpPr>
          <p:nvPr>
            <p:ph sz="half" idx="1"/>
          </p:nvPr>
        </p:nvSpPr>
        <p:spPr>
          <a:xfrm>
            <a:off x="609600" y="1022985"/>
            <a:ext cx="5791200" cy="5735955"/>
          </a:xfrm>
        </p:spPr>
        <p:txBody>
          <a:bodyPr/>
          <a:lstStyle/>
          <a:p>
            <a:pPr marL="0" indent="0">
              <a:buNone/>
            </a:pPr>
            <a:r>
              <a:rPr lang="en-IN" altLang="en-US" sz="2000" b="1">
                <a:gradFill>
                  <a:gsLst>
                    <a:gs pos="0">
                      <a:srgbClr val="E30000"/>
                    </a:gs>
                    <a:gs pos="100000">
                      <a:srgbClr val="760303"/>
                    </a:gs>
                  </a:gsLst>
                  <a:lin scaled="0"/>
                </a:gradFill>
                <a:effectLst>
                  <a:outerShdw blurRad="38100" dist="38100" dir="2700000" algn="tl">
                    <a:srgbClr val="000000">
                      <a:alpha val="43137"/>
                    </a:srgbClr>
                  </a:outerShdw>
                </a:effectLst>
              </a:rPr>
              <a:t>Water is an essential need for planting crops, and by the management of water, we can enhance the production. Water management is the best way to improve production. Using the sprinkle irrigation system, we can increase the output by up to 50%. But the manufacturing canals, tube wells get a better irrigation system for the safety of crops.</a:t>
            </a:r>
          </a:p>
          <a:p>
            <a:pPr marL="0" indent="0">
              <a:buNone/>
            </a:pPr>
            <a:endParaRPr lang="en-IN" altLang="en-US" sz="2000" b="1">
              <a:gradFill>
                <a:gsLst>
                  <a:gs pos="0">
                    <a:srgbClr val="E30000"/>
                  </a:gs>
                  <a:gs pos="100000">
                    <a:srgbClr val="760303"/>
                  </a:gs>
                </a:gsLst>
                <a:lin scaled="0"/>
              </a:gradFill>
              <a:effectLst>
                <a:outerShdw blurRad="38100" dist="38100" dir="2700000" algn="tl">
                  <a:srgbClr val="000000">
                    <a:alpha val="43137"/>
                  </a:srgbClr>
                </a:outerShdw>
              </a:effectLst>
            </a:endParaRPr>
          </a:p>
          <a:p>
            <a:pPr marL="0" indent="0">
              <a:buNone/>
            </a:pPr>
            <a:r>
              <a:rPr lang="en-IN" altLang="en-US" sz="4000" b="1">
                <a:solidFill>
                  <a:schemeClr val="tx1"/>
                </a:solidFill>
                <a:effectLst>
                  <a:outerShdw blurRad="38100" dist="38100" dir="2700000" algn="tl">
                    <a:srgbClr val="000000">
                      <a:alpha val="43137"/>
                    </a:srgbClr>
                  </a:outerShdw>
                </a:effectLst>
              </a:rPr>
              <a:t>9. </a:t>
            </a:r>
            <a:r>
              <a:rPr lang="en-IN" altLang="en-US" sz="4000" b="1" u="sng">
                <a:solidFill>
                  <a:schemeClr val="tx1"/>
                </a:solidFill>
                <a:effectLst>
                  <a:outerShdw blurRad="38100" dist="38100" dir="2700000" algn="tl">
                    <a:srgbClr val="000000">
                      <a:alpha val="43137"/>
                    </a:srgbClr>
                  </a:outerShdw>
                </a:effectLst>
              </a:rPr>
              <a:t>Use nitrogen:-</a:t>
            </a:r>
          </a:p>
          <a:p>
            <a:pPr marL="0" indent="0">
              <a:buNone/>
            </a:pPr>
            <a:r>
              <a:rPr lang="en-IN" altLang="en-US" sz="2000" b="1">
                <a:gradFill>
                  <a:gsLst>
                    <a:gs pos="0">
                      <a:srgbClr val="E30000"/>
                    </a:gs>
                    <a:gs pos="0">
                      <a:srgbClr val="E30000"/>
                    </a:gs>
                    <a:gs pos="0">
                      <a:srgbClr val="E30000"/>
                    </a:gs>
                    <a:gs pos="0">
                      <a:srgbClr val="E30000"/>
                    </a:gs>
                    <a:gs pos="0">
                      <a:srgbClr val="E30000"/>
                    </a:gs>
                    <a:gs pos="0">
                      <a:srgbClr val="E30000"/>
                    </a:gs>
                    <a:gs pos="0">
                      <a:srgbClr val="E30000"/>
                    </a:gs>
                    <a:gs pos="0">
                      <a:srgbClr val="E30000"/>
                    </a:gs>
                    <a:gs pos="0">
                      <a:srgbClr val="E30000"/>
                    </a:gs>
                    <a:gs pos="0">
                      <a:srgbClr val="E30000"/>
                    </a:gs>
                    <a:gs pos="0">
                      <a:srgbClr val="E30000"/>
                    </a:gs>
                    <a:gs pos="0">
                      <a:srgbClr val="E30000"/>
                    </a:gs>
                    <a:gs pos="0">
                      <a:srgbClr val="E30000"/>
                    </a:gs>
                    <a:gs pos="0">
                      <a:srgbClr val="E30000"/>
                    </a:gs>
                    <a:gs pos="0">
                      <a:srgbClr val="E30000"/>
                    </a:gs>
                    <a:gs pos="0">
                      <a:srgbClr val="E30000"/>
                    </a:gs>
                    <a:gs pos="0">
                      <a:srgbClr val="E30000"/>
                    </a:gs>
                    <a:gs pos="0">
                      <a:srgbClr val="E30000"/>
                    </a:gs>
                    <a:gs pos="100000">
                      <a:srgbClr val="760303"/>
                    </a:gs>
                    <a:gs pos="100000">
                      <a:srgbClr val="760303"/>
                    </a:gs>
                    <a:gs pos="100000">
                      <a:srgbClr val="760303"/>
                    </a:gs>
                    <a:gs pos="100000">
                      <a:srgbClr val="760303"/>
                    </a:gs>
                    <a:gs pos="100000">
                      <a:srgbClr val="760303"/>
                    </a:gs>
                    <a:gs pos="100000">
                      <a:srgbClr val="760303"/>
                    </a:gs>
                    <a:gs pos="100000">
                      <a:srgbClr val="760303"/>
                    </a:gs>
                    <a:gs pos="100000">
                      <a:srgbClr val="760303"/>
                    </a:gs>
                    <a:gs pos="100000">
                      <a:srgbClr val="760303"/>
                    </a:gs>
                    <a:gs pos="100000">
                      <a:srgbClr val="760303"/>
                    </a:gs>
                    <a:gs pos="100000">
                      <a:srgbClr val="760303"/>
                    </a:gs>
                    <a:gs pos="100000">
                      <a:srgbClr val="760303"/>
                    </a:gs>
                    <a:gs pos="100000">
                      <a:srgbClr val="760303"/>
                    </a:gs>
                    <a:gs pos="100000">
                      <a:srgbClr val="760303"/>
                    </a:gs>
                    <a:gs pos="100000">
                      <a:srgbClr val="760303"/>
                    </a:gs>
                    <a:gs pos="100000">
                      <a:srgbClr val="760303"/>
                    </a:gs>
                    <a:gs pos="100000">
                      <a:srgbClr val="760303"/>
                    </a:gs>
                    <a:gs pos="100000">
                      <a:srgbClr val="760303"/>
                    </a:gs>
                  </a:gsLst>
                  <a:lin scaled="0"/>
                </a:gradFill>
                <a:effectLst>
                  <a:outerShdw blurRad="38100" dist="38100" dir="2700000" algn="tl">
                    <a:srgbClr val="000000">
                      <a:alpha val="43137"/>
                    </a:srgbClr>
                  </a:outerShdw>
                </a:effectLst>
              </a:rPr>
              <a:t>Nitrogen is a necessary element for better plant growth, and without nitrogen, most of the crops would not exist. Annually, plus 100 million tonnes of nitrogen are applied to crops in the forms of fertilizer to help them grow stronger and better. The use of nitrogen can enhance the production of up to 22%.</a:t>
            </a:r>
            <a:endParaRPr lang="en-IN" altLang="en-US" sz="4000" b="1">
              <a:solidFill>
                <a:schemeClr val="tx1"/>
              </a:solidFill>
              <a:effectLst>
                <a:outerShdw blurRad="38100" dist="38100" dir="2700000" algn="tl">
                  <a:srgbClr val="000000">
                    <a:alpha val="43137"/>
                  </a:srgbClr>
                </a:outerShdw>
              </a:effectLst>
            </a:endParaRPr>
          </a:p>
          <a:p>
            <a:pPr marL="0" indent="0">
              <a:buNone/>
            </a:pPr>
            <a:endParaRPr lang="en-IN" altLang="en-US" sz="4000" b="1">
              <a:solidFill>
                <a:schemeClr val="tx1"/>
              </a:solidFill>
              <a:effectLst>
                <a:outerShdw blurRad="38100" dist="38100" dir="2700000" algn="tl">
                  <a:srgbClr val="000000">
                    <a:alpha val="43137"/>
                  </a:srgbClr>
                </a:outerShdw>
              </a:effectLst>
            </a:endParaRPr>
          </a:p>
          <a:p>
            <a:pPr marL="0" indent="0">
              <a:buNone/>
            </a:pPr>
            <a:endParaRPr lang="en-IN" altLang="en-US" sz="4000" b="1">
              <a:solidFill>
                <a:schemeClr val="tx1"/>
              </a:solidFill>
              <a:effectLst>
                <a:outerShdw blurRad="38100" dist="38100" dir="2700000" algn="tl">
                  <a:srgbClr val="000000">
                    <a:alpha val="43137"/>
                  </a:srgbClr>
                </a:outerShdw>
              </a:effectLst>
            </a:endParaRPr>
          </a:p>
          <a:p>
            <a:pPr marL="0" indent="0">
              <a:buNone/>
            </a:pPr>
            <a:endParaRPr lang="en-IN" altLang="en-US" sz="4000" b="1">
              <a:solidFill>
                <a:schemeClr val="tx1"/>
              </a:solidFill>
              <a:effectLst>
                <a:outerShdw blurRad="38100" dist="38100" dir="2700000" algn="tl">
                  <a:srgbClr val="000000">
                    <a:alpha val="43137"/>
                  </a:srgbClr>
                </a:outerShdw>
              </a:effectLst>
            </a:endParaRPr>
          </a:p>
          <a:p>
            <a:pPr marL="0" indent="0">
              <a:buNone/>
            </a:pPr>
            <a:endParaRPr lang="en-IN" altLang="en-US" sz="4000" b="1">
              <a:solidFill>
                <a:schemeClr val="tx1"/>
              </a:solidFill>
              <a:effectLst>
                <a:outerShdw blurRad="38100" dist="38100" dir="2700000" algn="tl">
                  <a:srgbClr val="000000">
                    <a:alpha val="43137"/>
                  </a:srgbClr>
                </a:outerShdw>
              </a:effectLst>
            </a:endParaRPr>
          </a:p>
          <a:p>
            <a:pPr marL="0" indent="0">
              <a:buNone/>
            </a:pPr>
            <a:endParaRPr lang="en-IN" altLang="en-US" sz="4000" b="1">
              <a:solidFill>
                <a:schemeClr val="tx1"/>
              </a:solidFill>
              <a:effectLst>
                <a:outerShdw blurRad="38100" dist="38100" dir="2700000" algn="tl">
                  <a:srgbClr val="000000">
                    <a:alpha val="43137"/>
                  </a:srgbClr>
                </a:outerShdw>
              </a:effectLst>
            </a:endParaRPr>
          </a:p>
          <a:p>
            <a:pPr marL="0" indent="0">
              <a:buNone/>
            </a:pPr>
            <a:endParaRPr lang="en-IN" altLang="en-US" sz="4000" b="1">
              <a:solidFill>
                <a:schemeClr val="tx1"/>
              </a:solidFill>
              <a:effectLst>
                <a:outerShdw blurRad="38100" dist="38100" dir="2700000" algn="tl">
                  <a:srgbClr val="000000">
                    <a:alpha val="43137"/>
                  </a:srgbClr>
                </a:outerShdw>
              </a:effectLst>
            </a:endParaRPr>
          </a:p>
          <a:p>
            <a:pPr marL="0" indent="0">
              <a:buNone/>
            </a:pPr>
            <a:endParaRPr lang="en-IN" altLang="en-US" sz="4000" b="1">
              <a:solidFill>
                <a:schemeClr val="tx1"/>
              </a:solidFill>
              <a:effectLst>
                <a:outerShdw blurRad="38100" dist="38100" dir="2700000" algn="tl">
                  <a:srgbClr val="000000">
                    <a:alpha val="43137"/>
                  </a:srgbClr>
                </a:outerShdw>
              </a:effectLst>
            </a:endParaRPr>
          </a:p>
          <a:p>
            <a:pPr marL="0" indent="0">
              <a:buNone/>
            </a:pPr>
            <a:endParaRPr lang="en-IN" altLang="en-US" sz="4000" b="1">
              <a:solidFill>
                <a:schemeClr val="tx1"/>
              </a:solidFill>
              <a:effectLst>
                <a:outerShdw blurRad="38100" dist="38100" dir="2700000" algn="tl">
                  <a:srgbClr val="000000">
                    <a:alpha val="43137"/>
                  </a:srgbClr>
                </a:outerShdw>
              </a:effectLst>
            </a:endParaRPr>
          </a:p>
          <a:p>
            <a:pPr marL="0" indent="0">
              <a:buNone/>
            </a:pPr>
            <a:endParaRPr lang="en-IN" altLang="en-US" sz="4000" b="1" u="sng">
              <a:solidFill>
                <a:schemeClr val="tx1"/>
              </a:solidFill>
              <a:effectLst>
                <a:outerShdw blurRad="38100" dist="38100" dir="2700000" algn="tl">
                  <a:srgbClr val="000000">
                    <a:alpha val="43137"/>
                  </a:srgbClr>
                </a:outerShdw>
              </a:effectLst>
            </a:endParaRPr>
          </a:p>
          <a:p>
            <a:pPr marL="0" indent="0">
              <a:buNone/>
            </a:pPr>
            <a:endParaRPr lang="en-IN" altLang="en-US" sz="4000" b="1" u="sng">
              <a:solidFill>
                <a:schemeClr val="tx1"/>
              </a:solidFill>
              <a:effectLst>
                <a:outerShdw blurRad="38100" dist="38100" dir="2700000" algn="tl">
                  <a:srgbClr val="000000">
                    <a:alpha val="43137"/>
                  </a:srgbClr>
                </a:outerShdw>
              </a:effectLst>
            </a:endParaRPr>
          </a:p>
          <a:p>
            <a:pPr marL="0" indent="0">
              <a:buNone/>
            </a:pPr>
            <a:endParaRPr lang="en-IN" altLang="en-US" sz="4000" b="1" u="sng">
              <a:solidFill>
                <a:schemeClr val="tx1"/>
              </a:solidFill>
              <a:effectLst>
                <a:outerShdw blurRad="38100" dist="38100" dir="2700000" algn="tl">
                  <a:srgbClr val="000000">
                    <a:alpha val="43137"/>
                  </a:srgbClr>
                </a:outerShdw>
              </a:effectLst>
            </a:endParaRPr>
          </a:p>
          <a:p>
            <a:pPr marL="0" indent="0">
              <a:buNone/>
            </a:pPr>
            <a:endParaRPr lang="en-IN" altLang="en-US" sz="4000" b="1" u="sng">
              <a:solidFill>
                <a:schemeClr val="tx1"/>
              </a:solidFill>
              <a:effectLst>
                <a:outerShdw blurRad="38100" dist="38100" dir="2700000" algn="tl">
                  <a:srgbClr val="000000">
                    <a:alpha val="43137"/>
                  </a:srgbClr>
                </a:outerShdw>
              </a:effectLst>
            </a:endParaRPr>
          </a:p>
          <a:p>
            <a:pPr marL="0" indent="0">
              <a:buNone/>
            </a:pPr>
            <a:endParaRPr lang="en-IN" altLang="en-US" sz="4000" b="1" u="sng">
              <a:solidFill>
                <a:schemeClr val="tx1"/>
              </a:solidFill>
              <a:effectLst>
                <a:outerShdw blurRad="38100" dist="38100" dir="2700000" algn="tl">
                  <a:srgbClr val="000000">
                    <a:alpha val="43137"/>
                  </a:srgbClr>
                </a:outerShdw>
              </a:effectLst>
            </a:endParaRPr>
          </a:p>
          <a:p>
            <a:pPr marL="0" indent="0">
              <a:buNone/>
            </a:pPr>
            <a:endParaRPr lang="en-IN" altLang="en-US" sz="4000" b="1" u="sng">
              <a:solidFill>
                <a:schemeClr val="tx1"/>
              </a:solidFill>
              <a:effectLst>
                <a:outerShdw blurRad="38100" dist="38100" dir="2700000" algn="tl">
                  <a:srgbClr val="000000">
                    <a:alpha val="43137"/>
                  </a:srgbClr>
                </a:outerShdw>
              </a:effectLst>
            </a:endParaRPr>
          </a:p>
          <a:p>
            <a:pPr marL="0" indent="0">
              <a:buNone/>
            </a:pPr>
            <a:endParaRPr lang="en-IN" altLang="en-US" sz="4000" b="1" u="sng">
              <a:solidFill>
                <a:schemeClr val="tx1"/>
              </a:solidFill>
              <a:effectLst>
                <a:outerShdw blurRad="38100" dist="38100" dir="2700000" algn="tl">
                  <a:srgbClr val="000000">
                    <a:alpha val="43137"/>
                  </a:srgbClr>
                </a:outerShdw>
              </a:effectLst>
            </a:endParaRPr>
          </a:p>
          <a:p>
            <a:pPr marL="0" indent="0">
              <a:buNone/>
            </a:pPr>
            <a:endParaRPr lang="en-IN" altLang="en-US" sz="4000" b="1" u="sng">
              <a:solidFill>
                <a:schemeClr val="tx1"/>
              </a:solidFill>
              <a:effectLst>
                <a:outerShdw blurRad="38100" dist="38100" dir="2700000" algn="tl">
                  <a:srgbClr val="000000">
                    <a:alpha val="43137"/>
                  </a:srgbClr>
                </a:outerShdw>
              </a:effectLst>
            </a:endParaRPr>
          </a:p>
          <a:p>
            <a:pPr marL="0" indent="0">
              <a:buNone/>
            </a:pPr>
            <a:endParaRPr lang="en-IN" altLang="en-US" sz="4000" b="1" u="sng">
              <a:solidFill>
                <a:schemeClr val="tx1"/>
              </a:solidFill>
              <a:effectLst>
                <a:outerShdw blurRad="38100" dist="38100" dir="2700000" algn="tl">
                  <a:srgbClr val="000000">
                    <a:alpha val="43137"/>
                  </a:srgbClr>
                </a:outerShdw>
              </a:effectLst>
            </a:endParaRPr>
          </a:p>
        </p:txBody>
      </p:sp>
      <p:pic>
        <p:nvPicPr>
          <p:cNvPr id="4" name="Content Placeholder 3" descr="WhatsApp Image 2023-02-10 at 13.26.52"/>
          <p:cNvPicPr>
            <a:picLocks noGrp="1" noChangeAspect="1"/>
          </p:cNvPicPr>
          <p:nvPr>
            <p:ph sz="half" idx="2"/>
          </p:nvPr>
        </p:nvPicPr>
        <p:blipFill>
          <a:blip r:embed="rId2"/>
          <a:stretch>
            <a:fillRect/>
          </a:stretch>
        </p:blipFill>
        <p:spPr>
          <a:xfrm>
            <a:off x="6491605" y="1202055"/>
            <a:ext cx="4955540" cy="463296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bodyPr>
          <a:lstStyle/>
          <a:p>
            <a:r>
              <a:rPr lang="en-IN" altLang="en-US" sz="4000" b="1">
                <a:solidFill>
                  <a:schemeClr val="tx1"/>
                </a:solidFill>
                <a:effectLst>
                  <a:outerShdw blurRad="38100" dist="19050" dir="2700000" algn="tl" rotWithShape="0">
                    <a:schemeClr val="dk1">
                      <a:alpha val="40000"/>
                    </a:schemeClr>
                  </a:outerShdw>
                </a:effectLst>
              </a:rPr>
              <a:t>10. </a:t>
            </a:r>
            <a:r>
              <a:rPr lang="en-IN" altLang="en-US" sz="4000" b="1" u="sng">
                <a:solidFill>
                  <a:schemeClr val="tx1"/>
                </a:solidFill>
                <a:effectLst>
                  <a:outerShdw blurRad="38100" dist="19050" dir="2700000" algn="tl" rotWithShape="0">
                    <a:schemeClr val="dk1">
                      <a:alpha val="40000"/>
                    </a:schemeClr>
                  </a:outerShdw>
                </a:effectLst>
              </a:rPr>
              <a:t>Improve seeds:- </a:t>
            </a:r>
          </a:p>
        </p:txBody>
      </p:sp>
      <p:sp>
        <p:nvSpPr>
          <p:cNvPr id="3" name="Content Placeholder 2"/>
          <p:cNvSpPr>
            <a:spLocks noGrp="1"/>
          </p:cNvSpPr>
          <p:nvPr>
            <p:ph sz="half" idx="1"/>
          </p:nvPr>
        </p:nvSpPr>
        <p:spPr>
          <a:xfrm>
            <a:off x="609600" y="978535"/>
            <a:ext cx="5384800" cy="5149215"/>
          </a:xfrm>
        </p:spPr>
        <p:txBody>
          <a:bodyPr/>
          <a:lstStyle/>
          <a:p>
            <a:pPr marL="0" indent="0">
              <a:buNone/>
            </a:pPr>
            <a:r>
              <a:rPr lang="en-IN" altLang="en-US" sz="2000" b="1">
                <a:gradFill>
                  <a:gsLst>
                    <a:gs pos="0">
                      <a:srgbClr val="E30000"/>
                    </a:gs>
                    <a:gs pos="100000">
                      <a:srgbClr val="760303"/>
                    </a:gs>
                  </a:gsLst>
                  <a:lin scaled="0"/>
                </a:gradFill>
                <a:effectLst>
                  <a:outerShdw blurRad="38100" dist="38100" dir="2700000" algn="tl">
                    <a:srgbClr val="000000">
                      <a:alpha val="43137"/>
                    </a:srgbClr>
                  </a:outerShdw>
                </a:effectLst>
              </a:rPr>
              <a:t>Seed play an essential role in the farms, and improved seeds are the best to enhance farm productivity. Improved seeds are suitable for increasing production.</a:t>
            </a:r>
          </a:p>
          <a:p>
            <a:pPr marL="0" indent="0">
              <a:buNone/>
            </a:pPr>
            <a:endParaRPr lang="en-IN" altLang="en-US" sz="2000" b="1">
              <a:gradFill>
                <a:gsLst>
                  <a:gs pos="0">
                    <a:srgbClr val="E30000"/>
                  </a:gs>
                  <a:gs pos="100000">
                    <a:srgbClr val="760303"/>
                  </a:gs>
                </a:gsLst>
                <a:lin scaled="0"/>
              </a:gradFill>
              <a:effectLst>
                <a:outerShdw blurRad="38100" dist="38100" dir="2700000" algn="tl">
                  <a:srgbClr val="000000">
                    <a:alpha val="43137"/>
                  </a:srgbClr>
                </a:outerShdw>
              </a:effectLst>
            </a:endParaRPr>
          </a:p>
          <a:p>
            <a:pPr marL="0" indent="0">
              <a:buNone/>
            </a:pPr>
            <a:r>
              <a:rPr lang="en-IN" altLang="en-US" sz="4000" b="1">
                <a:solidFill>
                  <a:schemeClr val="tx1"/>
                </a:solidFill>
                <a:effectLst>
                  <a:outerShdw blurRad="38100" dist="38100" dir="2700000" algn="tl">
                    <a:srgbClr val="000000">
                      <a:alpha val="43137"/>
                    </a:srgbClr>
                  </a:outerShdw>
                </a:effectLst>
              </a:rPr>
              <a:t>11. </a:t>
            </a:r>
            <a:r>
              <a:rPr lang="en-IN" altLang="en-US" sz="4000" b="1" u="sng">
                <a:solidFill>
                  <a:schemeClr val="tx1"/>
                </a:solidFill>
                <a:effectLst>
                  <a:outerShdw blurRad="38100" dist="38100" dir="2700000" algn="tl">
                    <a:srgbClr val="000000">
                      <a:alpha val="43137"/>
                    </a:srgbClr>
                  </a:outerShdw>
                </a:effectLst>
              </a:rPr>
              <a:t>Plant protection:-</a:t>
            </a:r>
          </a:p>
          <a:p>
            <a:pPr marL="0" indent="0">
              <a:buNone/>
            </a:pPr>
            <a:r>
              <a:rPr lang="en-IN" altLang="en-US" sz="2000" b="1">
                <a:gradFill>
                  <a:gsLst>
                    <a:gs pos="0">
                      <a:srgbClr val="E30000"/>
                    </a:gs>
                    <a:gs pos="100000">
                      <a:srgbClr val="760303"/>
                    </a:gs>
                  </a:gsLst>
                  <a:lin scaled="0"/>
                </a:gradFill>
                <a:effectLst>
                  <a:outerShdw blurRad="38100" dist="38100" dir="2700000" algn="tl">
                    <a:srgbClr val="000000">
                      <a:alpha val="43137"/>
                    </a:srgbClr>
                  </a:outerShdw>
                </a:effectLst>
              </a:rPr>
              <a:t>According to farming scientists, about 5% of crops destroyed by insects, pests, and diseases. Most of the farmers are oblivious of the use of medicine and insecticides develped in recent years. Improving the production of the crops, yields must use these medicines. To be aware, the farmers about these government should take steps or employ their technical staff in spraying pesticides and insecticides.</a:t>
            </a:r>
          </a:p>
        </p:txBody>
      </p:sp>
      <p:pic>
        <p:nvPicPr>
          <p:cNvPr id="4" name="Content Placeholder 3" descr="IMG-20230210-WA0027"/>
          <p:cNvPicPr>
            <a:picLocks noGrp="1" noChangeAspect="1"/>
          </p:cNvPicPr>
          <p:nvPr>
            <p:ph sz="half" idx="2"/>
          </p:nvPr>
        </p:nvPicPr>
        <p:blipFill>
          <a:blip r:embed="rId2"/>
          <a:stretch>
            <a:fillRect/>
          </a:stretch>
        </p:blipFill>
        <p:spPr>
          <a:xfrm>
            <a:off x="5923280" y="1052830"/>
            <a:ext cx="5285740" cy="2531745"/>
          </a:xfrm>
          <a:prstGeom prst="rect">
            <a:avLst/>
          </a:prstGeom>
        </p:spPr>
      </p:pic>
      <p:pic>
        <p:nvPicPr>
          <p:cNvPr id="5" name="Picture 4" descr="WhatsApp Image 2023-02-10 at 12.51.07"/>
          <p:cNvPicPr>
            <a:picLocks noChangeAspect="1"/>
          </p:cNvPicPr>
          <p:nvPr/>
        </p:nvPicPr>
        <p:blipFill>
          <a:blip r:embed="rId3"/>
          <a:stretch>
            <a:fillRect/>
          </a:stretch>
        </p:blipFill>
        <p:spPr>
          <a:xfrm>
            <a:off x="5994400" y="3573145"/>
            <a:ext cx="5464175" cy="3129915"/>
          </a:xfrm>
          <a:prstGeom prst="rect">
            <a:avLst/>
          </a:prstGeom>
        </p:spPr>
      </p:pic>
    </p:spTree>
  </p:cSld>
  <p:clrMapOvr>
    <a:masterClrMapping/>
  </p:clrMapOvr>
</p:sld>
</file>

<file path=ppt/theme/theme1.xml><?xml version="1.0" encoding="utf-8"?>
<a:theme xmlns:a="http://schemas.openxmlformats.org/drawingml/2006/main" name="Data Pie Charts">
  <a:themeElements>
    <a:clrScheme name="Data Pie Charts 13">
      <a:dk1>
        <a:srgbClr val="000000"/>
      </a:dk1>
      <a:lt1>
        <a:srgbClr val="FFFFFF"/>
      </a:lt1>
      <a:dk2>
        <a:srgbClr val="000000"/>
      </a:dk2>
      <a:lt2>
        <a:srgbClr val="969696"/>
      </a:lt2>
      <a:accent1>
        <a:srgbClr val="009900"/>
      </a:accent1>
      <a:accent2>
        <a:srgbClr val="99CC00"/>
      </a:accent2>
      <a:accent3>
        <a:srgbClr val="FFFFFF"/>
      </a:accent3>
      <a:accent4>
        <a:srgbClr val="000000"/>
      </a:accent4>
      <a:accent5>
        <a:srgbClr val="AACAAA"/>
      </a:accent5>
      <a:accent6>
        <a:srgbClr val="8AB900"/>
      </a:accent6>
      <a:hlink>
        <a:srgbClr val="CC3300"/>
      </a:hlink>
      <a:folHlink>
        <a:srgbClr val="996600"/>
      </a:folHlink>
    </a:clrScheme>
    <a:fontScheme name="Data Pie Chart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Data Pie Char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ata Pie Chart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ata Pie Chart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ata Pie Chart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ata Pie Chart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ata Pie Chart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ata Pie Chart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ata Pie Chart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ata Pie Chart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ata Pie Chart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ata Pie Chart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ata Pie Chart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ata Pie Charts 13">
        <a:dk1>
          <a:srgbClr val="000000"/>
        </a:dk1>
        <a:lt1>
          <a:srgbClr val="FFFFFF"/>
        </a:lt1>
        <a:dk2>
          <a:srgbClr val="000000"/>
        </a:dk2>
        <a:lt2>
          <a:srgbClr val="969696"/>
        </a:lt2>
        <a:accent1>
          <a:srgbClr val="009900"/>
        </a:accent1>
        <a:accent2>
          <a:srgbClr val="99CC00"/>
        </a:accent2>
        <a:accent3>
          <a:srgbClr val="FFFFFF"/>
        </a:accent3>
        <a:accent4>
          <a:srgbClr val="000000"/>
        </a:accent4>
        <a:accent5>
          <a:srgbClr val="AACAAA"/>
        </a:accent5>
        <a:accent6>
          <a:srgbClr val="8AB900"/>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5653</Words>
  <Application>Microsoft Office PowerPoint</Application>
  <PresentationFormat>Widescreen</PresentationFormat>
  <Paragraphs>121</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Data Pie Charts</vt:lpstr>
      <vt:lpstr>DR. SHYAMA  PRASAD MUKHERJEE UNIVERSITY</vt:lpstr>
      <vt:lpstr>What is Farming/Agriculture?</vt:lpstr>
      <vt:lpstr>Why productivity of agriculture is essential?</vt:lpstr>
      <vt:lpstr>Measures to Improve Agicultural Productivity in India:</vt:lpstr>
      <vt:lpstr>1. Improving Irrigation Facilities:-</vt:lpstr>
      <vt:lpstr>3. Implementation of land reforms:-</vt:lpstr>
      <vt:lpstr>5. Plant many crops:-</vt:lpstr>
      <vt:lpstr>8. Smart water management:-</vt:lpstr>
      <vt:lpstr>10. Improve seeds:- </vt:lpstr>
      <vt:lpstr>12. Farmers Education:-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Farming/Agriculture?</dc:title>
  <dc:creator/>
  <cp:lastModifiedBy>919113138015</cp:lastModifiedBy>
  <cp:revision>4</cp:revision>
  <dcterms:created xsi:type="dcterms:W3CDTF">2023-02-09T16:28:00Z</dcterms:created>
  <dcterms:modified xsi:type="dcterms:W3CDTF">2023-02-24T13:36:22Z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7971A967EFBB48AB840E8719B8A8F756</vt:lpwstr>
  </property>
  <property fmtid="{D5CDD505-2E9C-101B-9397-08002B2CF9AE}" pid="3" name="KSOProductBuildVer">
    <vt:lpwstr>1033-11.2.0.11219</vt:lpwstr>
  </property>
</Properties>
</file>